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>
      <p:cViewPr varScale="1">
        <p:scale>
          <a:sx n="101" d="100"/>
          <a:sy n="101" d="100"/>
        </p:scale>
        <p:origin x="2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2;&#1069;&#1056;&#1048;&#1071;%202017\Topline_&#1063;&#1072;&#1089;&#1090;&#1100;%201(&#1057;&#1086;&#1094;-&#1076;&#1077;&#1084;%20&#1080;%20Q2)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karenko\AppData\Local\Temp\Topline2(&#1050;&#1086;&#1087;&#1080;&#1103;4)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2;&#1069;&#1056;&#1048;&#1071;%202017\Topline_&#1063;&#1072;&#1089;&#1090;&#1100;%201(&#1057;&#1086;&#1094;-&#1076;&#1077;&#1084;%20&#1080;%20Q2)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karenko\AppData\Local\Temp\Topline2(&#1050;&#1086;&#1087;&#1080;&#1103;4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2;&#1069;&#1056;&#1048;&#1071;%202017\Topline_&#1063;&#1072;&#1089;&#1090;&#1100;%201(&#1057;&#1086;&#1094;-&#1076;&#1077;&#1084;%20&#1080;%20Q2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karenko\AppData\Local\Temp\Topline_&#1063;&#1072;&#1089;&#1090;&#1100;%202(&#1050;&#1086;&#1087;&#1080;&#1103;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karenko\AppData\Local\Temp\Rar$DIa0.886\Topline1(&#1050;&#1086;&#1087;&#1080;&#1103;2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karenko\AppData\Local\Temp\Rar$DIa0.886\Topline1(&#1050;&#1086;&#1087;&#1080;&#1103;2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2;&#1069;&#1056;&#1048;&#1071;%202017\Topline_&#1063;&#1072;&#1089;&#1090;&#1100;%201(&#1057;&#1086;&#1094;-&#1076;&#1077;&#1084;%20&#1080;%20Q2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2;&#1069;&#1056;&#1048;&#1071;%202017\Topline_&#1063;&#1072;&#1089;&#1090;&#1100;%201(&#1057;&#1086;&#1094;-&#1076;&#1077;&#1084;%20&#1080;%20Q2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karenko\AppData\Local\Temp\Rar$DIa0.070\Topline2(&#1050;&#1086;&#1087;&#1080;&#1103;2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karenko\AppData\Local\Temp\Topline2(&#1050;&#1086;&#1087;&#1080;&#1103;4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Осведомленность о программе</a:t>
            </a:r>
            <a:r>
              <a:rPr lang="ru-RU" baseline="0"/>
              <a:t> "Моя улица"</a:t>
            </a:r>
            <a:endParaRPr lang="ru-RU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Диаграммы!$B$4:$B$6</c:f>
              <c:strCache>
                <c:ptCount val="3"/>
                <c:pt idx="0">
                  <c:v>Знаю / слышал о программе</c:v>
                </c:pt>
                <c:pt idx="1">
                  <c:v>Нет, не знаю / впервые слышу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Диаграммы!$C$4:$C$6</c:f>
              <c:numCache>
                <c:formatCode>###0%</c:formatCode>
                <c:ptCount val="3"/>
                <c:pt idx="0">
                  <c:v>0.56290995825879608</c:v>
                </c:pt>
                <c:pt idx="1">
                  <c:v>0.42695289206917147</c:v>
                </c:pt>
                <c:pt idx="2">
                  <c:v>1.0137149672033399E-2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9D-4DD3-9986-7C04885B42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aseline="0"/>
              <a:t>Влияние программы на передвижения москвичей (по категориям респондентов)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Ирина!$B$83</c:f>
              <c:strCache>
                <c:ptCount val="1"/>
                <c:pt idx="0">
                  <c:v>Жители ЦАО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Ирина!$A$84:$A$91</c:f>
              <c:strCache>
                <c:ptCount val="8"/>
                <c:pt idx="0">
                  <c:v>Я стал чаще бывать на обновленных улицах и набережных</c:v>
                </c:pt>
                <c:pt idx="1">
                  <c:v>Я специально приезжал(а) посмотреть на новые улицы и набережные</c:v>
                </c:pt>
                <c:pt idx="2">
                  <c:v>Я часто хожу/проезжаю по новым улицам и набережным, например, по дороге на работу или по делам</c:v>
                </c:pt>
                <c:pt idx="3">
                  <c:v>Я езжу на велосипеде по обновленным улицам и набережным</c:v>
                </c:pt>
                <c:pt idx="4">
                  <c:v>Я не бываю на обновленных улицах и набережных</c:v>
                </c:pt>
                <c:pt idx="5">
                  <c:v>Я не обратил внимание на изменения</c:v>
                </c:pt>
                <c:pt idx="6">
                  <c:v>Никак не изменились</c:v>
                </c:pt>
                <c:pt idx="7">
                  <c:v>Я редко/ случайно бываю на обновленных улицах и набережных</c:v>
                </c:pt>
              </c:strCache>
            </c:strRef>
          </c:cat>
          <c:val>
            <c:numRef>
              <c:f>Ирина!$B$84:$B$91</c:f>
              <c:numCache>
                <c:formatCode>###0%</c:formatCode>
                <c:ptCount val="8"/>
                <c:pt idx="0">
                  <c:v>0.12379807692307701</c:v>
                </c:pt>
                <c:pt idx="1">
                  <c:v>9.615384615384627E-2</c:v>
                </c:pt>
                <c:pt idx="2">
                  <c:v>0.37019230769230782</c:v>
                </c:pt>
                <c:pt idx="3">
                  <c:v>3.125E-2</c:v>
                </c:pt>
                <c:pt idx="4">
                  <c:v>0.18870192307692324</c:v>
                </c:pt>
                <c:pt idx="5">
                  <c:v>5.4086538461538491E-2</c:v>
                </c:pt>
                <c:pt idx="6">
                  <c:v>9.975961538461546E-2</c:v>
                </c:pt>
                <c:pt idx="7">
                  <c:v>4.8076923076923106E-3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C2-4D7C-BD99-5ECE94743183}"/>
            </c:ext>
          </c:extLst>
        </c:ser>
        <c:ser>
          <c:idx val="1"/>
          <c:order val="1"/>
          <c:tx>
            <c:strRef>
              <c:f>Ирина!$C$83</c:f>
              <c:strCache>
                <c:ptCount val="1"/>
                <c:pt idx="0">
                  <c:v>Часто бывающие в центре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Ирина!$A$84:$A$91</c:f>
              <c:strCache>
                <c:ptCount val="8"/>
                <c:pt idx="0">
                  <c:v>Я стал чаще бывать на обновленных улицах и набережных</c:v>
                </c:pt>
                <c:pt idx="1">
                  <c:v>Я специально приезжал(а) посмотреть на новые улицы и набережные</c:v>
                </c:pt>
                <c:pt idx="2">
                  <c:v>Я часто хожу/проезжаю по новым улицам и набережным, например, по дороге на работу или по делам</c:v>
                </c:pt>
                <c:pt idx="3">
                  <c:v>Я езжу на велосипеде по обновленным улицам и набережным</c:v>
                </c:pt>
                <c:pt idx="4">
                  <c:v>Я не бываю на обновленных улицах и набережных</c:v>
                </c:pt>
                <c:pt idx="5">
                  <c:v>Я не обратил внимание на изменения</c:v>
                </c:pt>
                <c:pt idx="6">
                  <c:v>Никак не изменились</c:v>
                </c:pt>
                <c:pt idx="7">
                  <c:v>Я редко/ случайно бываю на обновленных улицах и набережных</c:v>
                </c:pt>
              </c:strCache>
            </c:strRef>
          </c:cat>
          <c:val>
            <c:numRef>
              <c:f>Ирина!$C$84:$C$91</c:f>
              <c:numCache>
                <c:formatCode>###0%</c:formatCode>
                <c:ptCount val="8"/>
                <c:pt idx="0">
                  <c:v>0.20118343195266283</c:v>
                </c:pt>
                <c:pt idx="1">
                  <c:v>0.18934911242603567</c:v>
                </c:pt>
                <c:pt idx="2">
                  <c:v>0.41124260355029585</c:v>
                </c:pt>
                <c:pt idx="3">
                  <c:v>1.7751479289940843E-2</c:v>
                </c:pt>
                <c:pt idx="4">
                  <c:v>4.7337278106508909E-2</c:v>
                </c:pt>
                <c:pt idx="5">
                  <c:v>6.5088757396449703E-2</c:v>
                </c:pt>
                <c:pt idx="6">
                  <c:v>4.4378698224852083E-2</c:v>
                </c:pt>
                <c:pt idx="7">
                  <c:v>2.9585798816568051E-3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C2-4D7C-BD99-5ECE94743183}"/>
            </c:ext>
          </c:extLst>
        </c:ser>
        <c:ser>
          <c:idx val="2"/>
          <c:order val="2"/>
          <c:tx>
            <c:strRef>
              <c:f>Ирина!$D$83</c:f>
              <c:strCache>
                <c:ptCount val="1"/>
                <c:pt idx="0">
                  <c:v>Редко бывающие в центре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Ирина!$A$84:$A$91</c:f>
              <c:strCache>
                <c:ptCount val="8"/>
                <c:pt idx="0">
                  <c:v>Я стал чаще бывать на обновленных улицах и набережных</c:v>
                </c:pt>
                <c:pt idx="1">
                  <c:v>Я специально приезжал(а) посмотреть на новые улицы и набережные</c:v>
                </c:pt>
                <c:pt idx="2">
                  <c:v>Я часто хожу/проезжаю по новым улицам и набережным, например, по дороге на работу или по делам</c:v>
                </c:pt>
                <c:pt idx="3">
                  <c:v>Я езжу на велосипеде по обновленным улицам и набережным</c:v>
                </c:pt>
                <c:pt idx="4">
                  <c:v>Я не бываю на обновленных улицах и набережных</c:v>
                </c:pt>
                <c:pt idx="5">
                  <c:v>Я не обратил внимание на изменения</c:v>
                </c:pt>
                <c:pt idx="6">
                  <c:v>Никак не изменились</c:v>
                </c:pt>
                <c:pt idx="7">
                  <c:v>Я редко/ случайно бываю на обновленных улицах и набережных</c:v>
                </c:pt>
              </c:strCache>
            </c:strRef>
          </c:cat>
          <c:val>
            <c:numRef>
              <c:f>Ирина!$D$84:$D$91</c:f>
              <c:numCache>
                <c:formatCode>###0%</c:formatCode>
                <c:ptCount val="8"/>
                <c:pt idx="0">
                  <c:v>4.0000000000000022E-2</c:v>
                </c:pt>
                <c:pt idx="1">
                  <c:v>8.800000000000005E-2</c:v>
                </c:pt>
                <c:pt idx="2">
                  <c:v>0.17600000000000007</c:v>
                </c:pt>
                <c:pt idx="3">
                  <c:v>8.0000000000000071E-3</c:v>
                </c:pt>
                <c:pt idx="4">
                  <c:v>0.45</c:v>
                </c:pt>
                <c:pt idx="5">
                  <c:v>9.6000000000000002E-2</c:v>
                </c:pt>
                <c:pt idx="6">
                  <c:v>8.0000000000000043E-2</c:v>
                </c:pt>
                <c:pt idx="7">
                  <c:v>2.6000000000000002E-2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C2-4D7C-BD99-5ECE947431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4127616"/>
        <c:axId val="54129408"/>
        <c:axId val="0"/>
      </c:bar3DChart>
      <c:catAx>
        <c:axId val="541276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54129408"/>
        <c:crosses val="autoZero"/>
        <c:auto val="1"/>
        <c:lblAlgn val="ctr"/>
        <c:lblOffset val="100"/>
        <c:noMultiLvlLbl val="0"/>
      </c:catAx>
      <c:valAx>
        <c:axId val="54129408"/>
        <c:scaling>
          <c:orientation val="minMax"/>
        </c:scaling>
        <c:delete val="0"/>
        <c:axPos val="b"/>
        <c:majorGridlines/>
        <c:numFmt formatCode="###0%" sourceLinked="1"/>
        <c:majorTickMark val="out"/>
        <c:minorTickMark val="none"/>
        <c:tickLblPos val="nextTo"/>
        <c:crossAx val="541276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aseline="0"/>
              <a:t>Перспективы программы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Диаграммы!$B$82:$B$85</c:f>
              <c:strCache>
                <c:ptCount val="4"/>
                <c:pt idx="0">
                  <c:v>Да, нужно</c:v>
                </c:pt>
                <c:pt idx="1">
                  <c:v>Да, нужно, но с рациональным расчетом затрат и тщательным выбором объектов</c:v>
                </c:pt>
                <c:pt idx="2">
                  <c:v>Нет, нужно благоустраивать только те улицы, которые находятся в наиболее неблагоприятном положении</c:v>
                </c:pt>
                <c:pt idx="3">
                  <c:v>Нет, не нужно вообще</c:v>
                </c:pt>
              </c:strCache>
            </c:strRef>
          </c:cat>
          <c:val>
            <c:numRef>
              <c:f>Диаграммы!$C$82:$C$85</c:f>
              <c:numCache>
                <c:formatCode>###0%</c:formatCode>
                <c:ptCount val="4"/>
                <c:pt idx="0">
                  <c:v>0.42993440667859278</c:v>
                </c:pt>
                <c:pt idx="1">
                  <c:v>0.43351222420989893</c:v>
                </c:pt>
                <c:pt idx="2">
                  <c:v>7.9308288610614189E-2</c:v>
                </c:pt>
                <c:pt idx="3">
                  <c:v>3.2200357781753175E-2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94-4CFA-959B-C0B4B73D80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800" baseline="0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aseline="0"/>
              <a:t>Перспективы программы (специфика отдельных аудиторий)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Ирина!$C$125</c:f>
              <c:strCache>
                <c:ptCount val="1"/>
                <c:pt idx="0">
                  <c:v>Да, нужно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Ирина!$D$124:$I$124</c:f>
              <c:strCache>
                <c:ptCount val="6"/>
                <c:pt idx="0">
                  <c:v>Одобряющие работу Мэра</c:v>
                </c:pt>
                <c:pt idx="1">
                  <c:v>Не одобряющие работу Мэра</c:v>
                </c:pt>
                <c:pt idx="2">
                  <c:v>Давно живут в Москве</c:v>
                </c:pt>
                <c:pt idx="3">
                  <c:v>Недавно живут в Москве</c:v>
                </c:pt>
                <c:pt idx="4">
                  <c:v>Автомобилисты</c:v>
                </c:pt>
                <c:pt idx="5">
                  <c:v>Пешеходы</c:v>
                </c:pt>
              </c:strCache>
            </c:strRef>
          </c:cat>
          <c:val>
            <c:numRef>
              <c:f>Ирина!$D$125:$I$125</c:f>
              <c:numCache>
                <c:formatCode>###0%</c:formatCode>
                <c:ptCount val="6"/>
                <c:pt idx="0">
                  <c:v>0.49616368286445051</c:v>
                </c:pt>
                <c:pt idx="1">
                  <c:v>0.21832884097035041</c:v>
                </c:pt>
                <c:pt idx="2">
                  <c:v>0.42240824211204142</c:v>
                </c:pt>
                <c:pt idx="3">
                  <c:v>0.53278688524590156</c:v>
                </c:pt>
                <c:pt idx="4">
                  <c:v>0.38321167883211682</c:v>
                </c:pt>
                <c:pt idx="5">
                  <c:v>0.45381882770870352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D0-4F3F-A9EC-60031C626C47}"/>
            </c:ext>
          </c:extLst>
        </c:ser>
        <c:ser>
          <c:idx val="1"/>
          <c:order val="1"/>
          <c:tx>
            <c:strRef>
              <c:f>Ирина!$C$126</c:f>
              <c:strCache>
                <c:ptCount val="1"/>
                <c:pt idx="0">
                  <c:v>Да, нужно, но с рациональным расчетом затрат и тщательным выбором объектов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Ирина!$D$124:$I$124</c:f>
              <c:strCache>
                <c:ptCount val="6"/>
                <c:pt idx="0">
                  <c:v>Одобряющие работу Мэра</c:v>
                </c:pt>
                <c:pt idx="1">
                  <c:v>Не одобряющие работу Мэра</c:v>
                </c:pt>
                <c:pt idx="2">
                  <c:v>Давно живут в Москве</c:v>
                </c:pt>
                <c:pt idx="3">
                  <c:v>Недавно живут в Москве</c:v>
                </c:pt>
                <c:pt idx="4">
                  <c:v>Автомобилисты</c:v>
                </c:pt>
                <c:pt idx="5">
                  <c:v>Пешеходы</c:v>
                </c:pt>
              </c:strCache>
            </c:strRef>
          </c:cat>
          <c:val>
            <c:numRef>
              <c:f>Ирина!$D$126:$I$126</c:f>
              <c:numCache>
                <c:formatCode>###0%</c:formatCode>
                <c:ptCount val="6"/>
                <c:pt idx="0">
                  <c:v>0.4305200341005968</c:v>
                </c:pt>
                <c:pt idx="1">
                  <c:v>0.46361185983827491</c:v>
                </c:pt>
                <c:pt idx="2">
                  <c:v>0.43915003219575027</c:v>
                </c:pt>
                <c:pt idx="3">
                  <c:v>0.3524590163934429</c:v>
                </c:pt>
                <c:pt idx="4">
                  <c:v>0.45802919708029216</c:v>
                </c:pt>
                <c:pt idx="5">
                  <c:v>0.42184724689165187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D0-4F3F-A9EC-60031C626C47}"/>
            </c:ext>
          </c:extLst>
        </c:ser>
        <c:ser>
          <c:idx val="2"/>
          <c:order val="2"/>
          <c:tx>
            <c:strRef>
              <c:f>Ирина!$C$127</c:f>
              <c:strCache>
                <c:ptCount val="1"/>
                <c:pt idx="0">
                  <c:v>Нет, нужно благоустраивать только те улицы, которые находятся в наиболее неблагоприятном положении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Ирина!$D$124:$I$124</c:f>
              <c:strCache>
                <c:ptCount val="6"/>
                <c:pt idx="0">
                  <c:v>Одобряющие работу Мэра</c:v>
                </c:pt>
                <c:pt idx="1">
                  <c:v>Не одобряющие работу Мэра</c:v>
                </c:pt>
                <c:pt idx="2">
                  <c:v>Давно живут в Москве</c:v>
                </c:pt>
                <c:pt idx="3">
                  <c:v>Недавно живут в Москве</c:v>
                </c:pt>
                <c:pt idx="4">
                  <c:v>Автомобилисты</c:v>
                </c:pt>
                <c:pt idx="5">
                  <c:v>Пешеходы</c:v>
                </c:pt>
              </c:strCache>
            </c:strRef>
          </c:cat>
          <c:val>
            <c:numRef>
              <c:f>Ирина!$D$127:$I$127</c:f>
              <c:numCache>
                <c:formatCode>###0%</c:formatCode>
                <c:ptCount val="6"/>
                <c:pt idx="0">
                  <c:v>4.4330775788576304E-2</c:v>
                </c:pt>
                <c:pt idx="1">
                  <c:v>0.1913746630727762</c:v>
                </c:pt>
                <c:pt idx="2">
                  <c:v>8.2421120412105559E-2</c:v>
                </c:pt>
                <c:pt idx="3">
                  <c:v>4.0983606557377074E-2</c:v>
                </c:pt>
                <c:pt idx="4">
                  <c:v>9.1240875912408773E-2</c:v>
                </c:pt>
                <c:pt idx="5">
                  <c:v>7.3712255772646534E-2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D0-4F3F-A9EC-60031C626C47}"/>
            </c:ext>
          </c:extLst>
        </c:ser>
        <c:ser>
          <c:idx val="3"/>
          <c:order val="3"/>
          <c:tx>
            <c:strRef>
              <c:f>Ирина!$C$128</c:f>
              <c:strCache>
                <c:ptCount val="1"/>
                <c:pt idx="0">
                  <c:v>Нет, не нужно вообще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Ирина!$D$124:$I$124</c:f>
              <c:strCache>
                <c:ptCount val="6"/>
                <c:pt idx="0">
                  <c:v>Одобряющие работу Мэра</c:v>
                </c:pt>
                <c:pt idx="1">
                  <c:v>Не одобряющие работу Мэра</c:v>
                </c:pt>
                <c:pt idx="2">
                  <c:v>Давно живут в Москве</c:v>
                </c:pt>
                <c:pt idx="3">
                  <c:v>Недавно живут в Москве</c:v>
                </c:pt>
                <c:pt idx="4">
                  <c:v>Автомобилисты</c:v>
                </c:pt>
                <c:pt idx="5">
                  <c:v>Пешеходы</c:v>
                </c:pt>
              </c:strCache>
            </c:strRef>
          </c:cat>
          <c:val>
            <c:numRef>
              <c:f>Ирина!$D$128:$I$128</c:f>
              <c:numCache>
                <c:formatCode>###0%</c:formatCode>
                <c:ptCount val="6"/>
                <c:pt idx="0">
                  <c:v>1.364023870417733E-2</c:v>
                </c:pt>
                <c:pt idx="1">
                  <c:v>9.1644204851752023E-2</c:v>
                </c:pt>
                <c:pt idx="2">
                  <c:v>3.4127495170637477E-2</c:v>
                </c:pt>
                <c:pt idx="3">
                  <c:v>8.1967213114754103E-3</c:v>
                </c:pt>
                <c:pt idx="4">
                  <c:v>4.7445255474452497E-2</c:v>
                </c:pt>
                <c:pt idx="5">
                  <c:v>2.3978685612788618E-2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D0-4F3F-A9EC-60031C626C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249600"/>
        <c:axId val="60251136"/>
        <c:axId val="0"/>
      </c:bar3DChart>
      <c:catAx>
        <c:axId val="602496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0251136"/>
        <c:crosses val="autoZero"/>
        <c:auto val="1"/>
        <c:lblAlgn val="ctr"/>
        <c:lblOffset val="100"/>
        <c:noMultiLvlLbl val="0"/>
      </c:catAx>
      <c:valAx>
        <c:axId val="60251136"/>
        <c:scaling>
          <c:orientation val="minMax"/>
        </c:scaling>
        <c:delete val="0"/>
        <c:axPos val="b"/>
        <c:majorGridlines/>
        <c:numFmt formatCode="###0%" sourceLinked="1"/>
        <c:majorTickMark val="out"/>
        <c:minorTickMark val="none"/>
        <c:tickLblPos val="nextTo"/>
        <c:crossAx val="6024960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Отношение</a:t>
            </a:r>
            <a:r>
              <a:rPr lang="ru-RU" baseline="0"/>
              <a:t> к программе "Моя улица"</a:t>
            </a:r>
            <a:endParaRPr lang="ru-RU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Диаграммы!$B$13</c:f>
              <c:strCache>
                <c:ptCount val="1"/>
                <c:pt idx="0">
                  <c:v>Целиком положительно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Диаграммы!$C$13</c:f>
              <c:numCache>
                <c:formatCode>###0%</c:formatCode>
                <c:ptCount val="1"/>
                <c:pt idx="0">
                  <c:v>0.33691115086463952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F5-490F-B4C3-AFDE47F61454}"/>
            </c:ext>
          </c:extLst>
        </c:ser>
        <c:ser>
          <c:idx val="1"/>
          <c:order val="1"/>
          <c:tx>
            <c:strRef>
              <c:f>Диаграммы!$B$14</c:f>
              <c:strCache>
                <c:ptCount val="1"/>
                <c:pt idx="0">
                  <c:v>Скорее положительно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Диаграммы!$C$14</c:f>
              <c:numCache>
                <c:formatCode>###0%</c:formatCode>
                <c:ptCount val="1"/>
                <c:pt idx="0">
                  <c:v>0.41502683363148507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F5-490F-B4C3-AFDE47F61454}"/>
            </c:ext>
          </c:extLst>
        </c:ser>
        <c:ser>
          <c:idx val="2"/>
          <c:order val="2"/>
          <c:tx>
            <c:strRef>
              <c:f>Диаграммы!$B$15</c:f>
              <c:strCache>
                <c:ptCount val="1"/>
                <c:pt idx="0">
                  <c:v>Скорее отрицательно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Диаграммы!$C$15</c:f>
              <c:numCache>
                <c:formatCode>###0%</c:formatCode>
                <c:ptCount val="1"/>
                <c:pt idx="0">
                  <c:v>4.9493142516398331E-2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F5-490F-B4C3-AFDE47F61454}"/>
            </c:ext>
          </c:extLst>
        </c:ser>
        <c:ser>
          <c:idx val="3"/>
          <c:order val="3"/>
          <c:tx>
            <c:strRef>
              <c:f>Диаграммы!$B$16</c:f>
              <c:strCache>
                <c:ptCount val="1"/>
                <c:pt idx="0">
                  <c:v>Полностью отрицательно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Диаграммы!$C$16</c:f>
              <c:numCache>
                <c:formatCode>###0%</c:formatCode>
                <c:ptCount val="1"/>
                <c:pt idx="0">
                  <c:v>2.8026237328562912E-2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F5-490F-B4C3-AFDE47F61454}"/>
            </c:ext>
          </c:extLst>
        </c:ser>
        <c:ser>
          <c:idx val="4"/>
          <c:order val="4"/>
          <c:tx>
            <c:strRef>
              <c:f>Диаграммы!$B$17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Диаграммы!$C$17</c:f>
              <c:numCache>
                <c:formatCode>###0%</c:formatCode>
                <c:ptCount val="1"/>
                <c:pt idx="0">
                  <c:v>0.1705426356589147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F5-490F-B4C3-AFDE47F6145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9788800"/>
        <c:axId val="36336384"/>
        <c:axId val="0"/>
      </c:bar3DChart>
      <c:catAx>
        <c:axId val="69788800"/>
        <c:scaling>
          <c:orientation val="minMax"/>
        </c:scaling>
        <c:delete val="1"/>
        <c:axPos val="l"/>
        <c:majorTickMark val="out"/>
        <c:minorTickMark val="none"/>
        <c:tickLblPos val="none"/>
        <c:crossAx val="36336384"/>
        <c:crosses val="autoZero"/>
        <c:auto val="1"/>
        <c:lblAlgn val="ctr"/>
        <c:lblOffset val="100"/>
        <c:noMultiLvlLbl val="0"/>
      </c:catAx>
      <c:valAx>
        <c:axId val="36336384"/>
        <c:scaling>
          <c:orientation val="minMax"/>
        </c:scaling>
        <c:delete val="0"/>
        <c:axPos val="b"/>
        <c:majorGridlines/>
        <c:numFmt formatCode="###0%" sourceLinked="1"/>
        <c:majorTickMark val="out"/>
        <c:minorTickMark val="none"/>
        <c:tickLblPos val="nextTo"/>
        <c:crossAx val="6978880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aseline="0"/>
              <a:t>Отношение к программе  отдельных категорий граждан</a:t>
            </a:r>
            <a:endParaRPr lang="ru-RU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Ирина!$B$45</c:f>
              <c:strCache>
                <c:ptCount val="1"/>
                <c:pt idx="0">
                  <c:v>Положительно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Ирина!$C$44:$N$44</c:f>
              <c:strCache>
                <c:ptCount val="12"/>
                <c:pt idx="0">
                  <c:v>Всего</c:v>
                </c:pt>
                <c:pt idx="1">
                  <c:v>Жители ЦАО</c:v>
                </c:pt>
                <c:pt idx="2">
                  <c:v>Часто бывающие в центре</c:v>
                </c:pt>
                <c:pt idx="3">
                  <c:v>Редко бывающие в центре</c:v>
                </c:pt>
                <c:pt idx="4">
                  <c:v>Одобряющие работу Мэра</c:v>
                </c:pt>
                <c:pt idx="5">
                  <c:v>Не одобряющие работу Мэра</c:v>
                </c:pt>
                <c:pt idx="6">
                  <c:v>Давно живут в Москве</c:v>
                </c:pt>
                <c:pt idx="7">
                  <c:v>Недавно живут в Москве</c:v>
                </c:pt>
                <c:pt idx="8">
                  <c:v>Автомобилисты</c:v>
                </c:pt>
                <c:pt idx="9">
                  <c:v>Пешеходы</c:v>
                </c:pt>
                <c:pt idx="10">
                  <c:v>Голосовал в Акт гражданинине</c:v>
                </c:pt>
                <c:pt idx="11">
                  <c:v>Не голосовал в Акт гражданинине</c:v>
                </c:pt>
              </c:strCache>
            </c:strRef>
          </c:cat>
          <c:val>
            <c:numRef>
              <c:f>Ирина!$C$45:$N$45</c:f>
              <c:numCache>
                <c:formatCode>0%</c:formatCode>
                <c:ptCount val="12"/>
                <c:pt idx="0">
                  <c:v>0.75193798449612403</c:v>
                </c:pt>
                <c:pt idx="1">
                  <c:v>0.72836538461538469</c:v>
                </c:pt>
                <c:pt idx="2">
                  <c:v>0.77514792899408314</c:v>
                </c:pt>
                <c:pt idx="3">
                  <c:v>0.77800000000000036</c:v>
                </c:pt>
                <c:pt idx="4">
                  <c:v>0.81415174765558462</c:v>
                </c:pt>
                <c:pt idx="5">
                  <c:v>0.55256064690026918</c:v>
                </c:pt>
                <c:pt idx="6">
                  <c:v>0.7462974887314876</c:v>
                </c:pt>
                <c:pt idx="7">
                  <c:v>0.81967213114754101</c:v>
                </c:pt>
                <c:pt idx="8">
                  <c:v>0.72992700729927074</c:v>
                </c:pt>
                <c:pt idx="9">
                  <c:v>0.76287744227353527</c:v>
                </c:pt>
                <c:pt idx="10">
                  <c:v>0.84848484848484862</c:v>
                </c:pt>
                <c:pt idx="11">
                  <c:v>0.7389229720518069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74-4973-816C-514894B3A1A7}"/>
            </c:ext>
          </c:extLst>
        </c:ser>
        <c:ser>
          <c:idx val="1"/>
          <c:order val="1"/>
          <c:tx>
            <c:strRef>
              <c:f>Ирина!$B$46</c:f>
              <c:strCache>
                <c:ptCount val="1"/>
                <c:pt idx="0">
                  <c:v>Отрицательно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Ирина!$C$44:$N$44</c:f>
              <c:strCache>
                <c:ptCount val="12"/>
                <c:pt idx="0">
                  <c:v>Всего</c:v>
                </c:pt>
                <c:pt idx="1">
                  <c:v>Жители ЦАО</c:v>
                </c:pt>
                <c:pt idx="2">
                  <c:v>Часто бывающие в центре</c:v>
                </c:pt>
                <c:pt idx="3">
                  <c:v>Редко бывающие в центре</c:v>
                </c:pt>
                <c:pt idx="4">
                  <c:v>Одобряющие работу Мэра</c:v>
                </c:pt>
                <c:pt idx="5">
                  <c:v>Не одобряющие работу Мэра</c:v>
                </c:pt>
                <c:pt idx="6">
                  <c:v>Давно живут в Москве</c:v>
                </c:pt>
                <c:pt idx="7">
                  <c:v>Недавно живут в Москве</c:v>
                </c:pt>
                <c:pt idx="8">
                  <c:v>Автомобилисты</c:v>
                </c:pt>
                <c:pt idx="9">
                  <c:v>Пешеходы</c:v>
                </c:pt>
                <c:pt idx="10">
                  <c:v>Голосовал в Акт гражданинине</c:v>
                </c:pt>
                <c:pt idx="11">
                  <c:v>Не голосовал в Акт гражданинине</c:v>
                </c:pt>
              </c:strCache>
            </c:strRef>
          </c:cat>
          <c:val>
            <c:numRef>
              <c:f>Ирина!$C$46:$N$46</c:f>
              <c:numCache>
                <c:formatCode>0%</c:formatCode>
                <c:ptCount val="12"/>
                <c:pt idx="0">
                  <c:v>7.7519379844961295E-2</c:v>
                </c:pt>
                <c:pt idx="1">
                  <c:v>0.10576923076923088</c:v>
                </c:pt>
                <c:pt idx="2">
                  <c:v>5.0295857988165688E-2</c:v>
                </c:pt>
                <c:pt idx="3">
                  <c:v>4.5999999999999999E-2</c:v>
                </c:pt>
                <c:pt idx="4">
                  <c:v>2.4722932651321396E-2</c:v>
                </c:pt>
                <c:pt idx="5">
                  <c:v>0.2452830188679247</c:v>
                </c:pt>
                <c:pt idx="6">
                  <c:v>8.1133290405666442E-2</c:v>
                </c:pt>
                <c:pt idx="7">
                  <c:v>3.2786885245901641E-2</c:v>
                </c:pt>
                <c:pt idx="8">
                  <c:v>9.4890510948905146E-2</c:v>
                </c:pt>
                <c:pt idx="9">
                  <c:v>6.8383658969804639E-2</c:v>
                </c:pt>
                <c:pt idx="10">
                  <c:v>0.11111111111111112</c:v>
                </c:pt>
                <c:pt idx="11">
                  <c:v>7.2937968643490114E-2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74-4973-816C-514894B3A1A7}"/>
            </c:ext>
          </c:extLst>
        </c:ser>
        <c:ser>
          <c:idx val="2"/>
          <c:order val="2"/>
          <c:tx>
            <c:strRef>
              <c:f>Ирина!$B$47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Ирина!$C$44:$N$44</c:f>
              <c:strCache>
                <c:ptCount val="12"/>
                <c:pt idx="0">
                  <c:v>Всего</c:v>
                </c:pt>
                <c:pt idx="1">
                  <c:v>Жители ЦАО</c:v>
                </c:pt>
                <c:pt idx="2">
                  <c:v>Часто бывающие в центре</c:v>
                </c:pt>
                <c:pt idx="3">
                  <c:v>Редко бывающие в центре</c:v>
                </c:pt>
                <c:pt idx="4">
                  <c:v>Одобряющие работу Мэра</c:v>
                </c:pt>
                <c:pt idx="5">
                  <c:v>Не одобряющие работу Мэра</c:v>
                </c:pt>
                <c:pt idx="6">
                  <c:v>Давно живут в Москве</c:v>
                </c:pt>
                <c:pt idx="7">
                  <c:v>Недавно живут в Москве</c:v>
                </c:pt>
                <c:pt idx="8">
                  <c:v>Автомобилисты</c:v>
                </c:pt>
                <c:pt idx="9">
                  <c:v>Пешеходы</c:v>
                </c:pt>
                <c:pt idx="10">
                  <c:v>Голосовал в Акт гражданинине</c:v>
                </c:pt>
                <c:pt idx="11">
                  <c:v>Не голосовал в Акт гражданинине</c:v>
                </c:pt>
              </c:strCache>
            </c:strRef>
          </c:cat>
          <c:val>
            <c:numRef>
              <c:f>Ирина!$C$47:$N$47</c:f>
              <c:numCache>
                <c:formatCode>0%</c:formatCode>
                <c:ptCount val="12"/>
                <c:pt idx="0">
                  <c:v>0.1705426356589147</c:v>
                </c:pt>
                <c:pt idx="1">
                  <c:v>0.16586538461538469</c:v>
                </c:pt>
                <c:pt idx="2">
                  <c:v>0.17455621301775148</c:v>
                </c:pt>
                <c:pt idx="3">
                  <c:v>0.17600000000000007</c:v>
                </c:pt>
                <c:pt idx="4">
                  <c:v>0.16112531969309463</c:v>
                </c:pt>
                <c:pt idx="5">
                  <c:v>0.2021563342318059</c:v>
                </c:pt>
                <c:pt idx="6">
                  <c:v>0.17256922086284623</c:v>
                </c:pt>
                <c:pt idx="7">
                  <c:v>0.1475409836065574</c:v>
                </c:pt>
                <c:pt idx="8">
                  <c:v>0.17518248175182496</c:v>
                </c:pt>
                <c:pt idx="9">
                  <c:v>0.16873889875666082</c:v>
                </c:pt>
                <c:pt idx="10">
                  <c:v>4.0404040404040414E-2</c:v>
                </c:pt>
                <c:pt idx="11">
                  <c:v>0.18813905930470348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74-4973-816C-514894B3A1A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065664"/>
        <c:axId val="36067200"/>
        <c:axId val="0"/>
      </c:bar3DChart>
      <c:catAx>
        <c:axId val="360656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6067200"/>
        <c:crosses val="autoZero"/>
        <c:auto val="1"/>
        <c:lblAlgn val="ctr"/>
        <c:lblOffset val="100"/>
        <c:noMultiLvlLbl val="0"/>
      </c:catAx>
      <c:valAx>
        <c:axId val="3606720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606566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aseline="0"/>
            </a:pPr>
            <a:r>
              <a:rPr lang="ru-RU" sz="1400" baseline="0"/>
              <a:t>Аргументы "за" программу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Ирина!$K$3:$K$7</c:f>
              <c:strCache>
                <c:ptCount val="5"/>
                <c:pt idx="0">
                  <c:v>Положительные оценки (всего)</c:v>
                </c:pt>
                <c:pt idx="1">
                  <c:v>Одобрение благоустройства как такового</c:v>
                </c:pt>
                <c:pt idx="2">
                  <c:v>Одобрение общих результатов проекта</c:v>
                </c:pt>
                <c:pt idx="3">
                  <c:v>Одобрение конкретных улучшений</c:v>
                </c:pt>
                <c:pt idx="4">
                  <c:v>Одобрение участия граждан</c:v>
                </c:pt>
              </c:strCache>
            </c:strRef>
          </c:cat>
          <c:val>
            <c:numRef>
              <c:f>Ирина!$L$3:$L$7</c:f>
              <c:numCache>
                <c:formatCode>###0%</c:formatCode>
                <c:ptCount val="5"/>
                <c:pt idx="0">
                  <c:v>0.5831842576028623</c:v>
                </c:pt>
                <c:pt idx="1">
                  <c:v>0.30000000000000016</c:v>
                </c:pt>
                <c:pt idx="2">
                  <c:v>0.28000000000000008</c:v>
                </c:pt>
                <c:pt idx="3">
                  <c:v>0.12000000000000002</c:v>
                </c:pt>
                <c:pt idx="4">
                  <c:v>1.0000000000000005E-2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40-4018-A9C2-577861F810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371072"/>
        <c:axId val="36672640"/>
        <c:axId val="0"/>
      </c:bar3DChart>
      <c:catAx>
        <c:axId val="363710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6672640"/>
        <c:crosses val="autoZero"/>
        <c:auto val="1"/>
        <c:lblAlgn val="ctr"/>
        <c:lblOffset val="100"/>
        <c:noMultiLvlLbl val="0"/>
      </c:catAx>
      <c:valAx>
        <c:axId val="36672640"/>
        <c:scaling>
          <c:orientation val="minMax"/>
        </c:scaling>
        <c:delete val="0"/>
        <c:axPos val="b"/>
        <c:majorGridlines/>
        <c:numFmt formatCode="###0%" sourceLinked="1"/>
        <c:majorTickMark val="out"/>
        <c:minorTickMark val="none"/>
        <c:tickLblPos val="nextTo"/>
        <c:crossAx val="36371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aseline="0"/>
              <a:t>Аргументы "против" программы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Ирина!$K$9:$K$15</c:f>
              <c:strCache>
                <c:ptCount val="7"/>
                <c:pt idx="0">
                  <c:v>Отрицательные оценки (всего)</c:v>
                </c:pt>
                <c:pt idx="1">
                  <c:v>Нерациональная трата ресурсов</c:v>
                </c:pt>
                <c:pt idx="2">
                  <c:v>Низкое качество</c:v>
                </c:pt>
                <c:pt idx="3">
                  <c:v>Недовольство, что благоустраивается центр, а не окраины</c:v>
                </c:pt>
                <c:pt idx="4">
                  <c:v>Недовольство конкретными аспектами программы</c:v>
                </c:pt>
                <c:pt idx="5">
                  <c:v>Недовольство неудобствами</c:v>
                </c:pt>
                <c:pt idx="6">
                  <c:v>Нарушение привычного стиля</c:v>
                </c:pt>
              </c:strCache>
            </c:strRef>
          </c:cat>
          <c:val>
            <c:numRef>
              <c:f>Ирина!$L$9:$L$15</c:f>
              <c:numCache>
                <c:formatCode>0%</c:formatCode>
                <c:ptCount val="7"/>
                <c:pt idx="0" formatCode="###0%">
                  <c:v>0.18902802623732867</c:v>
                </c:pt>
                <c:pt idx="1">
                  <c:v>7.0000000000000021E-2</c:v>
                </c:pt>
                <c:pt idx="2">
                  <c:v>3.0000000000000002E-2</c:v>
                </c:pt>
                <c:pt idx="3" formatCode="###0%">
                  <c:v>4.0548598688133555E-2</c:v>
                </c:pt>
                <c:pt idx="4" formatCode="###0%">
                  <c:v>3.8163387000596301E-2</c:v>
                </c:pt>
                <c:pt idx="5" formatCode="###0%">
                  <c:v>1.6696481812760892E-2</c:v>
                </c:pt>
                <c:pt idx="6">
                  <c:v>1.0000000000000005E-2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BE-40BB-B984-41A65E4432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400128"/>
        <c:axId val="36574336"/>
        <c:axId val="0"/>
      </c:bar3DChart>
      <c:catAx>
        <c:axId val="364001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6574336"/>
        <c:crosses val="autoZero"/>
        <c:auto val="1"/>
        <c:lblAlgn val="ctr"/>
        <c:lblOffset val="100"/>
        <c:noMultiLvlLbl val="0"/>
      </c:catAx>
      <c:valAx>
        <c:axId val="36574336"/>
        <c:scaling>
          <c:orientation val="minMax"/>
        </c:scaling>
        <c:delete val="0"/>
        <c:axPos val="b"/>
        <c:majorGridlines/>
        <c:numFmt formatCode="###0%" sourceLinked="1"/>
        <c:majorTickMark val="out"/>
        <c:minorTickMark val="none"/>
        <c:tickLblPos val="nextTo"/>
        <c:crossAx val="364001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Оценка результатов программы "Моя улица"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Диаграммы!$B$56:$B$62</c:f>
              <c:strCache>
                <c:ptCount val="7"/>
                <c:pt idx="0">
                  <c:v>Москва  становится  удобной для людей</c:v>
                </c:pt>
                <c:pt idx="1">
                  <c:v>Москва становится современным европейским городом</c:v>
                </c:pt>
                <c:pt idx="2">
                  <c:v>Москва становится более привлекательной для туристов</c:v>
                </c:pt>
                <c:pt idx="3">
                  <c:v>Она перестает быть тем городом, который я знал(а) и любил(а)</c:v>
                </c:pt>
                <c:pt idx="4">
                  <c:v>Москва становится  неудобным городом</c:v>
                </c:pt>
                <c:pt idx="5">
                  <c:v>Существенных перемен я не вижу</c:v>
                </c:pt>
                <c:pt idx="6">
                  <c:v>Затрудняюсь ответить</c:v>
                </c:pt>
              </c:strCache>
            </c:strRef>
          </c:cat>
          <c:val>
            <c:numRef>
              <c:f>Диаграммы!$C$56:$C$62</c:f>
              <c:numCache>
                <c:formatCode>###0%</c:formatCode>
                <c:ptCount val="7"/>
                <c:pt idx="0">
                  <c:v>0.4824090638044134</c:v>
                </c:pt>
                <c:pt idx="1">
                  <c:v>0.21884317233154443</c:v>
                </c:pt>
                <c:pt idx="2">
                  <c:v>8.2289803220035679E-2</c:v>
                </c:pt>
                <c:pt idx="3">
                  <c:v>7.4537865235539694E-2</c:v>
                </c:pt>
                <c:pt idx="4">
                  <c:v>3.5181872391174762E-2</c:v>
                </c:pt>
                <c:pt idx="5">
                  <c:v>5.4263565891472874E-2</c:v>
                </c:pt>
                <c:pt idx="6">
                  <c:v>5.2474657125819932E-2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2D-4B27-88CB-472C5133BE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6786944"/>
        <c:axId val="36788480"/>
      </c:barChart>
      <c:catAx>
        <c:axId val="367869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6788480"/>
        <c:crosses val="autoZero"/>
        <c:auto val="1"/>
        <c:lblAlgn val="ctr"/>
        <c:lblOffset val="100"/>
        <c:noMultiLvlLbl val="0"/>
      </c:catAx>
      <c:valAx>
        <c:axId val="36788480"/>
        <c:scaling>
          <c:orientation val="minMax"/>
        </c:scaling>
        <c:delete val="0"/>
        <c:axPos val="b"/>
        <c:majorGridlines/>
        <c:numFmt formatCode="###0%" sourceLinked="1"/>
        <c:majorTickMark val="out"/>
        <c:minorTickMark val="none"/>
        <c:tickLblPos val="nextTo"/>
        <c:crossAx val="36786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aseline="0"/>
              <a:t>Впечатление от благоустроенных улиц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Диаграммы!$C$67</c:f>
              <c:strCache>
                <c:ptCount val="1"/>
                <c:pt idx="0">
                  <c:v>благоприятное впечатление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Диаграммы!$B$68:$B$78</c:f>
              <c:strCache>
                <c:ptCount val="11"/>
                <c:pt idx="0">
                  <c:v>Бульварное кольцо</c:v>
                </c:pt>
                <c:pt idx="1">
                  <c:v>Садовое кольцо</c:v>
                </c:pt>
                <c:pt idx="2">
                  <c:v>Кремлевская набережная</c:v>
                </c:pt>
                <c:pt idx="3">
                  <c:v>Ул.Новый Арбат</c:v>
                </c:pt>
                <c:pt idx="4">
                  <c:v>Ул.Тверская (от Охотного ряда до Пушкинской площади)</c:v>
                </c:pt>
                <c:pt idx="5">
                  <c:v>Ул.Таганская</c:v>
                </c:pt>
                <c:pt idx="6">
                  <c:v>Ул.Большая Якиманка</c:v>
                </c:pt>
                <c:pt idx="7">
                  <c:v>Ул.Малая Дмитровка</c:v>
                </c:pt>
                <c:pt idx="8">
                  <c:v>Триумфальная площадь</c:v>
                </c:pt>
                <c:pt idx="9">
                  <c:v>Ул.Мясницкая</c:v>
                </c:pt>
                <c:pt idx="10">
                  <c:v>Затрудняюсь ответить / НИ одна</c:v>
                </c:pt>
              </c:strCache>
            </c:strRef>
          </c:cat>
          <c:val>
            <c:numRef>
              <c:f>Диаграммы!$C$68:$C$78</c:f>
              <c:numCache>
                <c:formatCode>###0%</c:formatCode>
                <c:ptCount val="11"/>
                <c:pt idx="0">
                  <c:v>0.19856887298747772</c:v>
                </c:pt>
                <c:pt idx="1">
                  <c:v>0.23673225998807393</c:v>
                </c:pt>
                <c:pt idx="2">
                  <c:v>0.17113893858079918</c:v>
                </c:pt>
                <c:pt idx="3">
                  <c:v>0.31902206320811005</c:v>
                </c:pt>
                <c:pt idx="4">
                  <c:v>0.36016696481812777</c:v>
                </c:pt>
                <c:pt idx="5">
                  <c:v>0.14311270125223621</c:v>
                </c:pt>
                <c:pt idx="6">
                  <c:v>0.1192605843768635</c:v>
                </c:pt>
                <c:pt idx="7">
                  <c:v>0.12045319022063214</c:v>
                </c:pt>
                <c:pt idx="8">
                  <c:v>0.17889087656529529</c:v>
                </c:pt>
                <c:pt idx="9">
                  <c:v>0.18545020870602283</c:v>
                </c:pt>
                <c:pt idx="10">
                  <c:v>0.24448419797257023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32-4366-801B-85B5DEDB2832}"/>
            </c:ext>
          </c:extLst>
        </c:ser>
        <c:ser>
          <c:idx val="1"/>
          <c:order val="1"/>
          <c:tx>
            <c:strRef>
              <c:f>Диаграммы!$D$67</c:f>
              <c:strCache>
                <c:ptCount val="1"/>
                <c:pt idx="0">
                  <c:v>неблагоприятное впечатление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Диаграммы!$B$68:$B$78</c:f>
              <c:strCache>
                <c:ptCount val="11"/>
                <c:pt idx="0">
                  <c:v>Бульварное кольцо</c:v>
                </c:pt>
                <c:pt idx="1">
                  <c:v>Садовое кольцо</c:v>
                </c:pt>
                <c:pt idx="2">
                  <c:v>Кремлевская набережная</c:v>
                </c:pt>
                <c:pt idx="3">
                  <c:v>Ул.Новый Арбат</c:v>
                </c:pt>
                <c:pt idx="4">
                  <c:v>Ул.Тверская (от Охотного ряда до Пушкинской площади)</c:v>
                </c:pt>
                <c:pt idx="5">
                  <c:v>Ул.Таганская</c:v>
                </c:pt>
                <c:pt idx="6">
                  <c:v>Ул.Большая Якиманка</c:v>
                </c:pt>
                <c:pt idx="7">
                  <c:v>Ул.Малая Дмитровка</c:v>
                </c:pt>
                <c:pt idx="8">
                  <c:v>Триумфальная площадь</c:v>
                </c:pt>
                <c:pt idx="9">
                  <c:v>Ул.Мясницкая</c:v>
                </c:pt>
                <c:pt idx="10">
                  <c:v>Затрудняюсь ответить / НИ одна</c:v>
                </c:pt>
              </c:strCache>
            </c:strRef>
          </c:cat>
          <c:val>
            <c:numRef>
              <c:f>Диаграммы!$D$68:$D$78</c:f>
              <c:numCache>
                <c:formatCode>###0%</c:formatCode>
                <c:ptCount val="11"/>
                <c:pt idx="0">
                  <c:v>2.742993440667861E-2</c:v>
                </c:pt>
                <c:pt idx="1">
                  <c:v>5.843768634466312E-2</c:v>
                </c:pt>
                <c:pt idx="2">
                  <c:v>2.5044722719141339E-2</c:v>
                </c:pt>
                <c:pt idx="3">
                  <c:v>5.3667262969588563E-2</c:v>
                </c:pt>
                <c:pt idx="4">
                  <c:v>3.3392963625521785E-2</c:v>
                </c:pt>
                <c:pt idx="5">
                  <c:v>4.9493142516398331E-2</c:v>
                </c:pt>
                <c:pt idx="6">
                  <c:v>2.3852116875372691E-2</c:v>
                </c:pt>
                <c:pt idx="7">
                  <c:v>2.2063208109719769E-2</c:v>
                </c:pt>
                <c:pt idx="8">
                  <c:v>1.4907573047107946E-2</c:v>
                </c:pt>
                <c:pt idx="9">
                  <c:v>1.9677996422182469E-2</c:v>
                </c:pt>
                <c:pt idx="10">
                  <c:v>0.79785330948121636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32-4366-801B-85B5DEDB28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130624"/>
        <c:axId val="37133312"/>
        <c:axId val="0"/>
      </c:bar3DChart>
      <c:catAx>
        <c:axId val="371306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37133312"/>
        <c:crosses val="autoZero"/>
        <c:auto val="1"/>
        <c:lblAlgn val="ctr"/>
        <c:lblOffset val="100"/>
        <c:noMultiLvlLbl val="0"/>
      </c:catAx>
      <c:valAx>
        <c:axId val="37133312"/>
        <c:scaling>
          <c:orientation val="minMax"/>
        </c:scaling>
        <c:delete val="0"/>
        <c:axPos val="b"/>
        <c:majorGridlines/>
        <c:numFmt formatCode="###0%" sourceLinked="1"/>
        <c:majorTickMark val="out"/>
        <c:minorTickMark val="none"/>
        <c:tickLblPos val="nextTo"/>
        <c:crossAx val="371306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aseline="0"/>
              <a:t>Кому выгодна программа "Моя улица"?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Диаграммы!$C$65</c:f>
              <c:strCache>
                <c:ptCount val="1"/>
                <c:pt idx="0">
                  <c:v>Всего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Диаграммы!$B$66:$B$70</c:f>
              <c:strCache>
                <c:ptCount val="5"/>
                <c:pt idx="0">
                  <c:v>Жителям тех районов, в которых проводится благоустройство улиц</c:v>
                </c:pt>
                <c:pt idx="1">
                  <c:v>Всем москвичам</c:v>
                </c:pt>
                <c:pt idx="2">
                  <c:v>Приезжим, туристам</c:v>
                </c:pt>
                <c:pt idx="3">
                  <c:v>Вообще никому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Диаграммы!$C$66:$C$70</c:f>
              <c:numCache>
                <c:formatCode>###0%</c:formatCode>
                <c:ptCount val="5"/>
                <c:pt idx="0">
                  <c:v>0.30709600477042337</c:v>
                </c:pt>
                <c:pt idx="1">
                  <c:v>0.53369111508646394</c:v>
                </c:pt>
                <c:pt idx="2">
                  <c:v>3.6374478234943351E-2</c:v>
                </c:pt>
                <c:pt idx="3">
                  <c:v>5.0685748360166913E-2</c:v>
                </c:pt>
                <c:pt idx="4">
                  <c:v>7.2152653548002404E-2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EE-41E6-947D-A915BD73AF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Влияние</a:t>
            </a:r>
            <a:r>
              <a:rPr lang="ru-RU" baseline="0"/>
              <a:t> программы на передвижения  москвичей (общее распределение)</a:t>
            </a:r>
            <a:endParaRPr lang="ru-RU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Диаграммы!$B$81:$B$86</c:f>
              <c:strCache>
                <c:ptCount val="6"/>
                <c:pt idx="0">
                  <c:v>Я стал чаще бывать на обновленных улицах и набережных</c:v>
                </c:pt>
                <c:pt idx="1">
                  <c:v>Я специально приезжал(а) посмотреть на новые улицы и набережные</c:v>
                </c:pt>
                <c:pt idx="2">
                  <c:v>Я часто хожу/проезжаю по новым улицам и набережным, например, по дороге на работу или по делам</c:v>
                </c:pt>
                <c:pt idx="3">
                  <c:v>Я езжу на велосипеде по обновленным улицам и набережным</c:v>
                </c:pt>
                <c:pt idx="4">
                  <c:v>Я не бываю на обновленных улицах и набережных</c:v>
                </c:pt>
                <c:pt idx="5">
                  <c:v>Никак не изменились</c:v>
                </c:pt>
              </c:strCache>
            </c:strRef>
          </c:cat>
          <c:val>
            <c:numRef>
              <c:f>Диаграммы!$C$81:$C$86</c:f>
              <c:numCache>
                <c:formatCode>###0%</c:formatCode>
                <c:ptCount val="6"/>
                <c:pt idx="0">
                  <c:v>0.11449016100178892</c:v>
                </c:pt>
                <c:pt idx="1">
                  <c:v>0.11210494931425163</c:v>
                </c:pt>
                <c:pt idx="2">
                  <c:v>0.32021466905187868</c:v>
                </c:pt>
                <c:pt idx="3">
                  <c:v>2.1466905187835429E-2</c:v>
                </c:pt>
                <c:pt idx="4">
                  <c:v>0.23732856290995816</c:v>
                </c:pt>
                <c:pt idx="5">
                  <c:v>8.2289803220035679E-2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59-49B3-8511-FE22890C42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800" baseline="0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B509C-2D81-4007-B749-C080A98E379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DA427-17DC-4CFF-8BE4-0C70917F1B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Отношение москвичей к программе «Моя улица»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Исследование Центра политических технологий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85786" y="714356"/>
          <a:ext cx="7500990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85786" y="881062"/>
          <a:ext cx="7858180" cy="5405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85786" y="458372"/>
          <a:ext cx="7215238" cy="6070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00100" y="500042"/>
          <a:ext cx="7286676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142976" y="428604"/>
          <a:ext cx="6715171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5400" dirty="0">
                <a:solidFill>
                  <a:srgbClr val="FF0000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31532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Сведения об исследовании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Проводилось с 25 марта по 5 апреля 2017 года методом уличного анкетного опроса жителей г. Москвы по стандартизированной анкете.</a:t>
            </a:r>
          </a:p>
          <a:p>
            <a:r>
              <a:rPr lang="ru-RU" dirty="0"/>
              <a:t>Собрано 1677 анкет, в т.ч. – 832 в Центральном административном округе, 845 – в остальных административных округах г.Москвы. </a:t>
            </a:r>
          </a:p>
          <a:p>
            <a:r>
              <a:rPr lang="ru-RU" dirty="0"/>
              <a:t>При расчете общегородских показателей данные выборки </a:t>
            </a:r>
            <a:r>
              <a:rPr lang="ru-RU" dirty="0" err="1"/>
              <a:t>перевзвешивались</a:t>
            </a:r>
            <a:r>
              <a:rPr lang="ru-RU" dirty="0"/>
              <a:t>.</a:t>
            </a:r>
          </a:p>
          <a:p>
            <a:r>
              <a:rPr lang="ru-RU" dirty="0"/>
              <a:t>Стандартная ошибка выборки: 2,44% 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857224" y="928670"/>
          <a:ext cx="7643866" cy="478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00100" y="714356"/>
          <a:ext cx="750099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86809" y="285728"/>
          <a:ext cx="7285653" cy="6423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14348" y="357166"/>
          <a:ext cx="7715304" cy="585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00034" y="571480"/>
          <a:ext cx="7858180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31628" y="669851"/>
          <a:ext cx="7826586" cy="5202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14348" y="414337"/>
          <a:ext cx="7429551" cy="602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156</Words>
  <Application>Microsoft Office PowerPoint</Application>
  <PresentationFormat>Экран (4:3)</PresentationFormat>
  <Paragraphs>22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Отношение москвичей к программе «Моя улица»</vt:lpstr>
      <vt:lpstr>Сведения об исследовании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Отношение москвичей к программе «Моя улица»</dc:title>
  <dc:creator>Макаренко</dc:creator>
  <cp:lastModifiedBy>Ресепшн</cp:lastModifiedBy>
  <cp:revision>6</cp:revision>
  <dcterms:created xsi:type="dcterms:W3CDTF">2017-04-12T17:48:04Z</dcterms:created>
  <dcterms:modified xsi:type="dcterms:W3CDTF">2017-04-14T12:16:45Z</dcterms:modified>
</cp:coreProperties>
</file>