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291" r:id="rId3"/>
    <p:sldId id="292" r:id="rId4"/>
    <p:sldId id="297" r:id="rId5"/>
    <p:sldId id="296" r:id="rId6"/>
    <p:sldId id="285" r:id="rId7"/>
    <p:sldId id="286" r:id="rId8"/>
    <p:sldId id="287" r:id="rId9"/>
    <p:sldId id="288" r:id="rId10"/>
    <p:sldId id="289" r:id="rId11"/>
    <p:sldId id="293" r:id="rId12"/>
    <p:sldId id="263" r:id="rId13"/>
    <p:sldId id="277" r:id="rId14"/>
    <p:sldId id="278" r:id="rId15"/>
    <p:sldId id="280" r:id="rId16"/>
    <p:sldId id="281" r:id="rId17"/>
    <p:sldId id="282" r:id="rId18"/>
    <p:sldId id="283" r:id="rId19"/>
    <p:sldId id="284" r:id="rId20"/>
    <p:sldId id="294" r:id="rId21"/>
    <p:sldId id="295" r:id="rId22"/>
    <p:sldId id="276" r:id="rId2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7C80"/>
    <a:srgbClr val="FF5050"/>
    <a:srgbClr val="90B1F4"/>
    <a:srgbClr val="009999"/>
    <a:srgbClr val="3333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3" autoAdjust="0"/>
  </p:normalViewPr>
  <p:slideViewPr>
    <p:cSldViewPr snapToGrid="0">
      <p:cViewPr varScale="1">
        <p:scale>
          <a:sx n="81" d="100"/>
          <a:sy n="81" d="100"/>
        </p:scale>
        <p:origin x="4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135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135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AEDA7923-8AFF-4895-AD36-891A5AF8936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813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3"/>
            <a:ext cx="2945659" cy="498134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C34FF0D1-C9BE-4880-A58E-DE42453E62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5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6C1471-8F7B-489D-9466-7F314E86F63E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943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D9544-E05B-4557-97C0-68C0321940F1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440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7E2E4D6-C134-4253-90FC-E91BBB6E5B75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7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6458-5EFA-47F9-985C-1EE5B1491DFA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6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C9343E7-792D-407B-A924-82D37F48C3D2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25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A9C5-8533-4773-8FD4-5835067EE325}" type="datetime1">
              <a:rPr lang="ru-RU" smtClean="0"/>
              <a:t>13.04.2017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26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BD41-15C0-4E80-B828-E81E4CCA74F3}" type="datetime1">
              <a:rPr lang="ru-RU" smtClean="0"/>
              <a:t>13.04.2017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49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BE585-DEB5-463D-987B-1ECF21552C1F}" type="datetime1">
              <a:rPr lang="ru-RU" smtClean="0"/>
              <a:t>13.04.2017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8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2DF71-54C6-4757-908A-A673DEFF81C8}" type="datetime1">
              <a:rPr lang="ru-RU" smtClean="0"/>
              <a:t>13.04.2017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39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4285CE-8AFF-47D3-BCBB-FB889967ABA7}" type="datetime1">
              <a:rPr lang="ru-RU" smtClean="0"/>
              <a:t>13.04.2017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24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3EB8-5DAF-4975-ACDD-6BE10B44CBD5}" type="datetime1">
              <a:rPr lang="ru-RU" smtClean="0"/>
              <a:t>13.04.2017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062B7EF-3D26-42C9-AE40-7086F6017F56}" type="datetime1">
              <a:rPr lang="ru-RU" smtClean="0"/>
              <a:t>13.04.2017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BAD095C-A511-4096-94E4-AC1997FBF6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64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cs typeface="Arial" panose="020B0604020202020204" pitchFamily="34" charset="0"/>
              </a:rPr>
              <a:t>Франция перед первым туром </a:t>
            </a:r>
            <a:r>
              <a:rPr lang="ru-RU" b="1" dirty="0">
                <a:solidFill>
                  <a:schemeClr val="tx1"/>
                </a:solidFill>
              </a:rPr>
              <a:t>2017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42866" y="4817660"/>
            <a:ext cx="9144000" cy="1354540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Игорь Бунин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Президент Фонда «Центр политических технологий»</a:t>
            </a:r>
          </a:p>
        </p:txBody>
      </p:sp>
    </p:spTree>
    <p:extLst>
      <p:ext uri="{BB962C8B-B14F-4D97-AF65-F5344CB8AC3E}">
        <p14:creationId xmlns:p14="http://schemas.microsoft.com/office/powerpoint/2010/main" val="3764604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«Кого бы вы хотели бы видеть избранным Президентом Республики 7 мая?»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10</a:t>
            </a:fld>
            <a:endParaRPr lang="ru-RU"/>
          </a:p>
        </p:txBody>
      </p:sp>
      <p:pic>
        <p:nvPicPr>
          <p:cNvPr id="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9093" y="1969924"/>
            <a:ext cx="7502963" cy="4351338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448376" y="2718268"/>
            <a:ext cx="2266950" cy="2235556"/>
            <a:chOff x="550880" y="2558692"/>
            <a:chExt cx="2266950" cy="2235556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405" y="4089555"/>
              <a:ext cx="1704975" cy="257175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0405" y="4575173"/>
              <a:ext cx="2257425" cy="219075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0880" y="2558692"/>
              <a:ext cx="1743075" cy="266700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0880" y="3078162"/>
              <a:ext cx="2076450" cy="219075"/>
            </a:xfrm>
            <a:prstGeom prst="rect">
              <a:avLst/>
            </a:prstGeom>
          </p:spPr>
        </p:pic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0880" y="3569571"/>
              <a:ext cx="1714500" cy="247650"/>
            </a:xfrm>
            <a:prstGeom prst="rect">
              <a:avLst/>
            </a:prstGeom>
          </p:spPr>
        </p:pic>
      </p:grpSp>
      <p:grpSp>
        <p:nvGrpSpPr>
          <p:cNvPr id="19" name="Группа 18"/>
          <p:cNvGrpSpPr/>
          <p:nvPr/>
        </p:nvGrpSpPr>
        <p:grpSpPr>
          <a:xfrm>
            <a:off x="3774686" y="6267453"/>
            <a:ext cx="7416746" cy="307777"/>
            <a:chOff x="3009900" y="6176963"/>
            <a:chExt cx="7416746" cy="307777"/>
          </a:xfrm>
        </p:grpSpPr>
        <p:sp>
          <p:nvSpPr>
            <p:cNvPr id="20" name="TextBox 19"/>
            <p:cNvSpPr txBox="1"/>
            <p:nvPr/>
          </p:nvSpPr>
          <p:spPr>
            <a:xfrm>
              <a:off x="3009900" y="6176963"/>
              <a:ext cx="118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13 февраля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46600" y="6176963"/>
              <a:ext cx="1155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27 февраля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69000" y="6176963"/>
              <a:ext cx="93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13 марта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93000" y="6176963"/>
              <a:ext cx="118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27 марта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309082" y="6176963"/>
              <a:ext cx="1117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12 апреля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291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идеологические и конъюнктурные избиратели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4243" y="1870102"/>
            <a:ext cx="9700637" cy="484539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11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771" y="702156"/>
            <a:ext cx="11466430" cy="1013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ea typeface="Arial Unicode MS" panose="020B0604020202020204" pitchFamily="34" charset="-128"/>
              </a:rPr>
              <a:t>самая драматичная кампания с 1965 года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91201" y="20450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+mj-lt"/>
                <a:ea typeface="Arial Unicode MS" panose="020B0604020202020204" pitchFamily="34" charset="-128"/>
              </a:rPr>
              <a:t>Президентская гонка 2017  - «странная, необычная, нарушающая все правила, иконоборческая».  </a:t>
            </a:r>
          </a:p>
          <a:p>
            <a:pPr algn="r"/>
            <a:r>
              <a:rPr lang="ru-RU" dirty="0">
                <a:latin typeface="+mj-lt"/>
                <a:ea typeface="Arial Unicode MS" panose="020B0604020202020204" pitchFamily="34" charset="-128"/>
              </a:rPr>
              <a:t>Ален Дюамель</a:t>
            </a:r>
            <a:endParaRPr lang="ru-RU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307" y="2544648"/>
            <a:ext cx="5086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Arial Unicode MS" panose="020B0604020202020204" pitchFamily="34" charset="-128"/>
              </a:rPr>
              <a:t>Ф. Олланд  вопреки традиции отказывается выдвигать свою кандидатуру</a:t>
            </a:r>
            <a:endParaRPr lang="ru-RU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307" y="3427755"/>
            <a:ext cx="52488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Arial Unicode MS" panose="020B0604020202020204" pitchFamily="34" charset="-128"/>
              </a:rPr>
              <a:t>А. </a:t>
            </a:r>
            <a:r>
              <a:rPr lang="ru-RU" dirty="0" err="1">
                <a:latin typeface="+mj-lt"/>
                <a:ea typeface="Arial Unicode MS" panose="020B0604020202020204" pitchFamily="34" charset="-128"/>
              </a:rPr>
              <a:t>Жюппе</a:t>
            </a:r>
            <a:r>
              <a:rPr lang="ru-RU" dirty="0">
                <a:latin typeface="+mj-lt"/>
                <a:ea typeface="Arial Unicode MS" panose="020B0604020202020204" pitchFamily="34" charset="-128"/>
              </a:rPr>
              <a:t> проигрывает праймериз Ф. Фийону в ноябре 2016 года</a:t>
            </a:r>
            <a:endParaRPr lang="ru-RU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2307" y="4310862"/>
            <a:ext cx="50062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Arial Unicode MS" panose="020B0604020202020204" pitchFamily="34" charset="-128"/>
              </a:rPr>
              <a:t>М. Вальс проигрывает праймериз  Б. Амону в январе 2017 года</a:t>
            </a:r>
            <a:endParaRPr lang="ru-RU" dirty="0"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2307" y="5309806"/>
            <a:ext cx="52488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Arial Unicode MS" panose="020B0604020202020204" pitchFamily="34" charset="-128"/>
              </a:rPr>
              <a:t>«ПЕНЕЛОПАГЕЙТ» в январе-феврале 2017 года</a:t>
            </a:r>
          </a:p>
          <a:p>
            <a:r>
              <a:rPr lang="ru-RU" dirty="0">
                <a:latin typeface="+mj-lt"/>
                <a:ea typeface="Arial Unicode MS" panose="020B0604020202020204" pitchFamily="34" charset="-128"/>
                <a:sym typeface="Wingdings" panose="05000000000000000000" pitchFamily="2" charset="2"/>
              </a:rPr>
              <a:t></a:t>
            </a:r>
            <a:r>
              <a:rPr lang="en-US" dirty="0">
                <a:latin typeface="+mj-lt"/>
                <a:ea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ru-RU" dirty="0">
                <a:latin typeface="+mj-lt"/>
                <a:ea typeface="Arial Unicode MS" panose="020B0604020202020204" pitchFamily="34" charset="-128"/>
              </a:rPr>
              <a:t>Коррупционные темы стали доминировать в кампании, лишив дебатов глубины и реальной актуальности. Рейтинг Фийона снизился до 18-20%</a:t>
            </a:r>
          </a:p>
        </p:txBody>
      </p:sp>
      <p:sp>
        <p:nvSpPr>
          <p:cNvPr id="14" name="Стрелка: шеврон 13"/>
          <p:cNvSpPr/>
          <p:nvPr/>
        </p:nvSpPr>
        <p:spPr>
          <a:xfrm>
            <a:off x="6008914" y="3633428"/>
            <a:ext cx="1104405" cy="167637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292367" y="3862101"/>
            <a:ext cx="41198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Судьба Франции решится во втором туре в ходе дуэли между  М. </a:t>
            </a:r>
            <a:r>
              <a:rPr lang="ru-RU" sz="20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Ле</a:t>
            </a:r>
            <a:r>
              <a:rPr lang="ru-RU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Пен  и Э. Макроном</a:t>
            </a:r>
            <a:endParaRPr lang="ru-RU" b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873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771" y="702156"/>
            <a:ext cx="11466430" cy="1013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Растаскивание электората Б. Амона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0771" y="190179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Левоцентристский электорат Б. Амона 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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Э.Макрон</a:t>
            </a:r>
            <a:endParaRPr lang="ru-RU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Левый электорат 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</a:t>
            </a:r>
            <a:r>
              <a:rPr lang="en-US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  <a:sym typeface="Wingdings" panose="05000000000000000000" pitchFamily="2" charset="2"/>
              </a:rPr>
              <a:t> 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Ж.-П. </a:t>
            </a:r>
            <a:r>
              <a:rPr lang="ru-RU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Меланшона</a:t>
            </a: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algn="just">
              <a:spcAft>
                <a:spcPts val="0"/>
              </a:spcAft>
            </a:pPr>
            <a:endParaRPr lang="ru-RU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780119"/>
              </p:ext>
            </p:extLst>
          </p:nvPr>
        </p:nvGraphicFramePr>
        <p:xfrm>
          <a:off x="420771" y="2825126"/>
          <a:ext cx="8128000" cy="148336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18668">
                  <a:extLst>
                    <a:ext uri="{9D8B030D-6E8A-4147-A177-3AD203B41FA5}">
                      <a16:colId xmlns:a16="http://schemas.microsoft.com/office/drawing/2014/main" val="8268180"/>
                    </a:ext>
                  </a:extLst>
                </a:gridCol>
                <a:gridCol w="1445181">
                  <a:extLst>
                    <a:ext uri="{9D8B030D-6E8A-4147-A177-3AD203B41FA5}">
                      <a16:colId xmlns:a16="http://schemas.microsoft.com/office/drawing/2014/main" val="1118816161"/>
                    </a:ext>
                  </a:extLst>
                </a:gridCol>
                <a:gridCol w="1638795">
                  <a:extLst>
                    <a:ext uri="{9D8B030D-6E8A-4147-A177-3AD203B41FA5}">
                      <a16:colId xmlns:a16="http://schemas.microsoft.com/office/drawing/2014/main" val="1578011875"/>
                    </a:ext>
                  </a:extLst>
                </a:gridCol>
                <a:gridCol w="1499756">
                  <a:extLst>
                    <a:ext uri="{9D8B030D-6E8A-4147-A177-3AD203B41FA5}">
                      <a16:colId xmlns:a16="http://schemas.microsoft.com/office/drawing/2014/main" val="23406863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880907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Ж-П. </a:t>
                      </a:r>
                      <a:r>
                        <a:rPr lang="ru-RU" dirty="0" err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Меланшон</a:t>
                      </a:r>
                      <a:r>
                        <a:rPr lang="ru-RU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12,4%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15 %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18 %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301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Б.Амон</a:t>
                      </a:r>
                      <a:r>
                        <a:rPr lang="ru-RU" b="1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12,4%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621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сер. марта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конец  марта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апрель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58820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Сводный рейтинг 11 агентств</a:t>
                      </a:r>
                      <a:endParaRPr lang="ru-RU" i="0" dirty="0">
                        <a:solidFill>
                          <a:srgbClr val="FF0000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822333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21252"/>
              </p:ext>
            </p:extLst>
          </p:nvPr>
        </p:nvGraphicFramePr>
        <p:xfrm>
          <a:off x="420771" y="4655339"/>
          <a:ext cx="8128000" cy="12852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918668">
                  <a:extLst>
                    <a:ext uri="{9D8B030D-6E8A-4147-A177-3AD203B41FA5}">
                      <a16:colId xmlns:a16="http://schemas.microsoft.com/office/drawing/2014/main" val="8268180"/>
                    </a:ext>
                  </a:extLst>
                </a:gridCol>
                <a:gridCol w="1445181">
                  <a:extLst>
                    <a:ext uri="{9D8B030D-6E8A-4147-A177-3AD203B41FA5}">
                      <a16:colId xmlns:a16="http://schemas.microsoft.com/office/drawing/2014/main" val="1118816161"/>
                    </a:ext>
                  </a:extLst>
                </a:gridCol>
                <a:gridCol w="1638795">
                  <a:extLst>
                    <a:ext uri="{9D8B030D-6E8A-4147-A177-3AD203B41FA5}">
                      <a16:colId xmlns:a16="http://schemas.microsoft.com/office/drawing/2014/main" val="1578011875"/>
                    </a:ext>
                  </a:extLst>
                </a:gridCol>
                <a:gridCol w="1499756">
                  <a:extLst>
                    <a:ext uri="{9D8B030D-6E8A-4147-A177-3AD203B41FA5}">
                      <a16:colId xmlns:a16="http://schemas.microsoft.com/office/drawing/2014/main" val="23406863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8809071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ru-RU" b="1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Э. Макрон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23,5%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r>
                        <a:rPr lang="ru-RU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 </a:t>
                      </a:r>
                      <a:r>
                        <a:rPr lang="ru-RU" sz="1800" b="1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проц.п</a:t>
                      </a:r>
                      <a:r>
                        <a:rPr lang="ru-RU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b="1" dirty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3016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ru-RU" b="1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М. </a:t>
                      </a:r>
                      <a:r>
                        <a:rPr lang="ru-RU" b="1" dirty="0" err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Ле</a:t>
                      </a:r>
                      <a:r>
                        <a:rPr lang="ru-RU" b="1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 Пен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↓</a:t>
                      </a:r>
                      <a:r>
                        <a:rPr lang="ru-R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ru-RU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проц.п</a:t>
                      </a:r>
                      <a:r>
                        <a:rPr lang="ru-RU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b="1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621088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Опрос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ODOXA, </a:t>
                      </a:r>
                      <a:r>
                        <a:rPr lang="ru-RU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тенденцию отмечает и </a:t>
                      </a:r>
                      <a:r>
                        <a:rPr lang="en-US" i="0" dirty="0">
                          <a:solidFill>
                            <a:schemeClr val="tx1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ELABE </a:t>
                      </a:r>
                      <a:endParaRPr lang="ru-RU" i="0" dirty="0">
                        <a:solidFill>
                          <a:schemeClr val="tx1"/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822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833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771" y="702156"/>
            <a:ext cx="11466430" cy="1013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Новая «банда четырех» во французской политике?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0771" y="2001430"/>
            <a:ext cx="69419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j-lt"/>
                <a:ea typeface="Arial Unicode MS" panose="020B0604020202020204" pitchFamily="34" charset="-128"/>
              </a:rPr>
              <a:t>Предположительно, </a:t>
            </a:r>
            <a:r>
              <a:rPr lang="ru-RU" sz="2000" b="1" dirty="0">
                <a:latin typeface="+mj-lt"/>
                <a:ea typeface="Arial Unicode MS" panose="020B0604020202020204" pitchFamily="34" charset="-128"/>
              </a:rPr>
              <a:t>порог для выхода </a:t>
            </a:r>
            <a:r>
              <a:rPr lang="ru-RU" sz="2000" dirty="0">
                <a:latin typeface="+mj-lt"/>
                <a:ea typeface="Arial Unicode MS" panose="020B0604020202020204" pitchFamily="34" charset="-128"/>
              </a:rPr>
              <a:t>снизится до </a:t>
            </a:r>
            <a:r>
              <a:rPr lang="ru-RU" sz="2000" b="1" dirty="0">
                <a:latin typeface="+mj-lt"/>
                <a:ea typeface="Arial Unicode MS" panose="020B0604020202020204" pitchFamily="34" charset="-128"/>
              </a:rPr>
              <a:t>20-21%, </a:t>
            </a:r>
            <a:r>
              <a:rPr lang="ru-RU" sz="2000" dirty="0">
                <a:latin typeface="+mj-lt"/>
                <a:ea typeface="Arial Unicode MS" panose="020B0604020202020204" pitchFamily="34" charset="-128"/>
              </a:rPr>
              <a:t>и окажется вполне достижим для четырёх кандидатов</a:t>
            </a:r>
            <a:endParaRPr lang="ru-RU" sz="2000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298" y="3537926"/>
            <a:ext cx="48847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+mj-lt"/>
                <a:ea typeface="Arial Unicode MS" panose="020B0604020202020204" pitchFamily="34" charset="-128"/>
              </a:rPr>
              <a:t>Во Франции сформировалась «банда четырёх» - соцпартия, компартия, ЮДР и Союз за французскую демократию</a:t>
            </a:r>
          </a:p>
          <a:p>
            <a:pPr algn="r"/>
            <a:r>
              <a:rPr lang="ru-RU" dirty="0">
                <a:latin typeface="+mj-lt"/>
                <a:ea typeface="Arial Unicode MS" panose="020B0604020202020204" pitchFamily="34" charset="-128"/>
              </a:rPr>
              <a:t>Жан-Мари </a:t>
            </a:r>
            <a:r>
              <a:rPr lang="ru-RU" dirty="0" err="1">
                <a:latin typeface="+mj-lt"/>
                <a:ea typeface="Arial Unicode MS" panose="020B0604020202020204" pitchFamily="34" charset="-128"/>
              </a:rPr>
              <a:t>Ле</a:t>
            </a:r>
            <a:r>
              <a:rPr lang="ru-RU" dirty="0">
                <a:latin typeface="+mj-lt"/>
                <a:ea typeface="Arial Unicode MS" panose="020B0604020202020204" pitchFamily="34" charset="-128"/>
              </a:rPr>
              <a:t> Пен</a:t>
            </a:r>
            <a:endParaRPr lang="ru-RU" dirty="0">
              <a:latin typeface="+mj-lt"/>
            </a:endParaRPr>
          </a:p>
        </p:txBody>
      </p:sp>
      <p:sp>
        <p:nvSpPr>
          <p:cNvPr id="5" name="Стрелка: вправо 4"/>
          <p:cNvSpPr/>
          <p:nvPr/>
        </p:nvSpPr>
        <p:spPr>
          <a:xfrm>
            <a:off x="5343558" y="38957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22472" y="2921389"/>
            <a:ext cx="461158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Новая «большая четверка»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Республиканская партия (испытывающая кризис лидерства)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Национальный фронт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«В путь!»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«Непокорённая Франция!» 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9583386" y="4368568"/>
            <a:ext cx="475013" cy="1064637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225222" y="4368568"/>
            <a:ext cx="2017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Новые политические силы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858" y="3506996"/>
            <a:ext cx="275614" cy="27561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858" y="4313112"/>
            <a:ext cx="275614" cy="27561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858" y="4724304"/>
            <a:ext cx="275614" cy="27561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6858" y="5110573"/>
            <a:ext cx="275614" cy="27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00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07475" y="1945690"/>
            <a:ext cx="3327776" cy="876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030" y="1945690"/>
            <a:ext cx="3590925" cy="8763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771" y="702156"/>
            <a:ext cx="11466430" cy="1013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«БЕРМУДСКИЙ ТРЕУГОЛЬНИК» ПРЕЗИДЕНТСКИХ ВЫБОРОВ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58886" y="1869168"/>
            <a:ext cx="2018805" cy="795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Трудность прогнозирования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3215" y="2275994"/>
            <a:ext cx="3403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+mj-lt"/>
                <a:ea typeface="Times New Roman" panose="02020603050405020304" pitchFamily="18" charset="0"/>
              </a:rPr>
              <a:t>Высокий уровень абсентеизма </a:t>
            </a:r>
            <a:endParaRPr lang="ru-RU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1557" y="2301539"/>
            <a:ext cx="3814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ea typeface="Times New Roman" panose="02020603050405020304" pitchFamily="18" charset="0"/>
              </a:rPr>
              <a:t>Новые политические водоразделы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94806" y="2834937"/>
            <a:ext cx="39160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ea typeface="Times New Roman" panose="02020603050405020304" pitchFamily="18" charset="0"/>
              </a:rPr>
              <a:t>Ослабление классического конфликта между левыми и правыми </a:t>
            </a:r>
          </a:p>
          <a:p>
            <a:endParaRPr lang="ru-RU" dirty="0">
              <a:ea typeface="Times New Roman" panose="02020603050405020304" pitchFamily="18" charset="0"/>
            </a:endParaRPr>
          </a:p>
          <a:p>
            <a:r>
              <a:rPr lang="ru-RU" dirty="0">
                <a:ea typeface="Times New Roman" panose="02020603050405020304" pitchFamily="18" charset="0"/>
              </a:rPr>
              <a:t>Разница в отношении к глобализму и европейскому строительству, терроризму и иммиграции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3752" y="2834937"/>
            <a:ext cx="58189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ea typeface="Times New Roman" panose="02020603050405020304" pitchFamily="18" charset="0"/>
              </a:rPr>
              <a:t>Только две трети французов заявили, что они собираются голосовать ( в 2002 год доля воздержавшихся достигла   28, 4%)</a:t>
            </a: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ea typeface="Times New Roman" panose="02020603050405020304" pitchFamily="18" charset="0"/>
              </a:rPr>
              <a:t>За три недели до выборов 38% французов не готовы идти на выборы  или могут изменить свою позицию (в 2012 году их доля  в этой же временной точке - 32%) (по данным </a:t>
            </a:r>
            <a:r>
              <a:rPr lang="en-US" sz="1600" dirty="0">
                <a:ea typeface="Times New Roman" panose="02020603050405020304" pitchFamily="18" charset="0"/>
              </a:rPr>
              <a:t>BVA</a:t>
            </a:r>
            <a:r>
              <a:rPr lang="ru-RU" sz="1600" dirty="0">
                <a:ea typeface="Times New Roman" panose="02020603050405020304" pitchFamily="18" charset="0"/>
              </a:rPr>
              <a:t>)</a:t>
            </a:r>
            <a:endParaRPr lang="en-US" sz="1600" dirty="0">
              <a:ea typeface="Times New Roman" panose="02020603050405020304" pitchFamily="18" charset="0"/>
            </a:endParaRPr>
          </a:p>
          <a:p>
            <a:pPr algn="just"/>
            <a:endParaRPr lang="en-US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ea typeface="Times New Roman" panose="02020603050405020304" pitchFamily="18" charset="0"/>
              </a:rPr>
              <a:t>Велика доля лиц, неуверенных в выборе (42% собиравшихся голосовать за </a:t>
            </a:r>
            <a:r>
              <a:rPr lang="ru-RU" sz="1600" dirty="0" err="1">
                <a:ea typeface="Times New Roman" panose="02020603050405020304" pitchFamily="18" charset="0"/>
              </a:rPr>
              <a:t>Меланшона</a:t>
            </a:r>
            <a:r>
              <a:rPr lang="ru-RU" sz="1600" dirty="0">
                <a:ea typeface="Times New Roman" panose="02020603050405020304" pitchFamily="18" charset="0"/>
              </a:rPr>
              <a:t>, 39% - за Амона, 31% - за Макрона) (по данным ODOXA)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476701"/>
              </p:ext>
            </p:extLst>
          </p:nvPr>
        </p:nvGraphicFramePr>
        <p:xfrm>
          <a:off x="1968663" y="5767859"/>
          <a:ext cx="8128000" cy="1010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92622524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675448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Избиратели-стратеги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Растерявшиеся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8631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 «полезного голосования»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Сбитые с пути традиционного политического поведения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735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095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771" y="702156"/>
            <a:ext cx="11466430" cy="1013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Может ли </a:t>
            </a:r>
            <a:r>
              <a:rPr lang="ru-RU" b="1" dirty="0" err="1">
                <a:solidFill>
                  <a:schemeClr val="tx1"/>
                </a:solidFill>
              </a:rPr>
              <a:t>меланшон</a:t>
            </a:r>
            <a:r>
              <a:rPr lang="ru-RU" b="1" dirty="0">
                <a:solidFill>
                  <a:schemeClr val="tx1"/>
                </a:solidFill>
              </a:rPr>
              <a:t> выйти во второй тур?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0771" y="1965942"/>
            <a:ext cx="538626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- еженедельно </a:t>
            </a:r>
            <a:r>
              <a:rPr lang="ru-RU" sz="1600" b="1" dirty="0"/>
              <a:t>от 30 до 40 тыс. человек </a:t>
            </a:r>
            <a:r>
              <a:rPr lang="ru-RU" sz="1600" dirty="0"/>
              <a:t>регистрируются на - сайте кампании </a:t>
            </a:r>
            <a:r>
              <a:rPr lang="ru-RU" sz="1600" dirty="0" err="1"/>
              <a:t>Меланшона</a:t>
            </a:r>
            <a:r>
              <a:rPr lang="ru-RU" sz="1600" dirty="0"/>
              <a:t> и поддерживают его</a:t>
            </a:r>
          </a:p>
          <a:p>
            <a:pPr algn="just"/>
            <a:r>
              <a:rPr lang="ru-RU" sz="1600" dirty="0"/>
              <a:t>на телевизионных дебатах зрители восприняли его как реального политика со своей программой и как </a:t>
            </a:r>
            <a:r>
              <a:rPr lang="ru-RU" sz="1600" b="1" dirty="0"/>
              <a:t>«честного» человека</a:t>
            </a:r>
          </a:p>
          <a:p>
            <a:pPr algn="just"/>
            <a:r>
              <a:rPr lang="ru-RU" sz="1600" dirty="0"/>
              <a:t>- «воспроизводство медийного воодушевления»</a:t>
            </a:r>
          </a:p>
          <a:p>
            <a:pPr algn="just"/>
            <a:endParaRPr lang="ru-RU" sz="1600" dirty="0"/>
          </a:p>
          <a:p>
            <a:pPr algn="just"/>
            <a:endParaRPr lang="ru-RU" sz="1600" dirty="0"/>
          </a:p>
          <a:p>
            <a:pPr algn="just"/>
            <a:endParaRPr lang="ru-RU" sz="1600" dirty="0"/>
          </a:p>
          <a:p>
            <a:pPr algn="just"/>
            <a:r>
              <a:rPr lang="ru-RU" sz="1600" dirty="0"/>
              <a:t>44% французов утверждают, что </a:t>
            </a:r>
            <a:r>
              <a:rPr lang="ru-RU" sz="1600" dirty="0" err="1"/>
              <a:t>Меланшон</a:t>
            </a:r>
            <a:r>
              <a:rPr lang="ru-RU" sz="1600" dirty="0"/>
              <a:t> «лучше всего выражает левые ценности», 31% - Амон и 21% -Макрон  (по данным </a:t>
            </a:r>
            <a:r>
              <a:rPr lang="fr-FR" sz="1600" dirty="0"/>
              <a:t>IFOP</a:t>
            </a:r>
            <a:r>
              <a:rPr lang="ru-RU" sz="1600" dirty="0"/>
              <a:t>)</a:t>
            </a:r>
          </a:p>
        </p:txBody>
      </p:sp>
      <p:sp>
        <p:nvSpPr>
          <p:cNvPr id="4" name="Стрелка: вниз 3"/>
          <p:cNvSpPr/>
          <p:nvPr/>
        </p:nvSpPr>
        <p:spPr>
          <a:xfrm>
            <a:off x="2683822" y="3489436"/>
            <a:ext cx="308759" cy="62939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04561" y="1965942"/>
            <a:ext cx="5387439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Предел наступит, когда идеи </a:t>
            </a:r>
            <a:r>
              <a:rPr lang="ru-RU" sz="16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Меланшона</a:t>
            </a: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 начнут серьёзно  анализироваться </a:t>
            </a:r>
            <a:r>
              <a:rPr lang="ru-RU" sz="16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(Б. </a:t>
            </a:r>
            <a:r>
              <a:rPr lang="ru-RU" sz="16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Жанбара</a:t>
            </a:r>
            <a:r>
              <a:rPr lang="ru-RU" sz="16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):</a:t>
            </a: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программные предложения по ЕС, международным отношениям, в социально-экономической сфере расходятся с предпочтениями большинства французов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стоимость его проектов крайне высока </a:t>
            </a:r>
          </a:p>
          <a:p>
            <a:pPr marL="285750" indent="-285750" algn="just">
              <a:spcAft>
                <a:spcPts val="600"/>
              </a:spcAft>
              <a:buFontTx/>
              <a:buChar char="-"/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толерантность его позиций по иммиграции отпугивает рабочих и служащих, которых уже соблазнил НФ</a:t>
            </a:r>
            <a:endParaRPr lang="ru-RU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55668" y="5788032"/>
            <a:ext cx="992242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ea typeface="Times New Roman" panose="02020603050405020304" pitchFamily="18" charset="0"/>
              </a:rPr>
              <a:t>Из-за роста рейтинга  </a:t>
            </a:r>
            <a:r>
              <a:rPr lang="ru-RU" dirty="0" err="1">
                <a:ea typeface="Times New Roman" panose="02020603050405020304" pitchFamily="18" charset="0"/>
              </a:rPr>
              <a:t>Меланшона</a:t>
            </a:r>
            <a:r>
              <a:rPr lang="ru-RU" dirty="0">
                <a:ea typeface="Times New Roman" panose="02020603050405020304" pitchFamily="18" charset="0"/>
              </a:rPr>
              <a:t> между ним и Макроном возникла конкуренция за левых избирателей </a:t>
            </a:r>
            <a:r>
              <a:rPr lang="ru-RU" dirty="0">
                <a:ea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dirty="0"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u-RU" dirty="0" err="1">
                <a:ea typeface="Times New Roman" panose="02020603050405020304" pitchFamily="18" charset="0"/>
              </a:rPr>
              <a:t>Меланшон</a:t>
            </a:r>
            <a:r>
              <a:rPr lang="ru-RU" dirty="0">
                <a:ea typeface="Times New Roman" panose="02020603050405020304" pitchFamily="18" charset="0"/>
              </a:rPr>
              <a:t> высветил </a:t>
            </a:r>
            <a:r>
              <a:rPr lang="ru-RU" b="1" dirty="0">
                <a:ea typeface="Times New Roman" panose="02020603050405020304" pitchFamily="18" charset="0"/>
              </a:rPr>
              <a:t>слабость «центризма» Макрона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62710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771" y="702156"/>
            <a:ext cx="11466430" cy="1013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Переломит ли </a:t>
            </a:r>
            <a:r>
              <a:rPr lang="ru-RU" b="1" dirty="0" err="1">
                <a:solidFill>
                  <a:schemeClr val="tx1"/>
                </a:solidFill>
              </a:rPr>
              <a:t>фийон</a:t>
            </a:r>
            <a:r>
              <a:rPr lang="ru-RU" b="1" dirty="0">
                <a:solidFill>
                  <a:schemeClr val="tx1"/>
                </a:solidFill>
              </a:rPr>
              <a:t> «</a:t>
            </a:r>
            <a:r>
              <a:rPr lang="ru-RU" b="1" dirty="0" err="1">
                <a:solidFill>
                  <a:schemeClr val="tx1"/>
                </a:solidFill>
              </a:rPr>
              <a:t>пенелопагейт</a:t>
            </a:r>
            <a:r>
              <a:rPr lang="ru-RU" b="1" dirty="0">
                <a:solidFill>
                  <a:schemeClr val="tx1"/>
                </a:solidFill>
              </a:rPr>
              <a:t>»?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5140" y="2356926"/>
            <a:ext cx="46143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ea typeface="Times New Roman" panose="02020603050405020304" pitchFamily="18" charset="0"/>
              </a:rPr>
              <a:t>Несмотря на разоблачения, Фийон сохранил </a:t>
            </a:r>
            <a:r>
              <a:rPr lang="ru-RU" sz="1600" b="1" dirty="0">
                <a:ea typeface="Times New Roman" panose="02020603050405020304" pitchFamily="18" charset="0"/>
              </a:rPr>
              <a:t>рейтинг не ниже 18-19% </a:t>
            </a:r>
            <a:r>
              <a:rPr lang="ru-RU" sz="1600" dirty="0">
                <a:ea typeface="Times New Roman" panose="02020603050405020304" pitchFamily="18" charset="0"/>
              </a:rPr>
              <a:t> - ядерный электорат «правой Франции».</a:t>
            </a:r>
            <a:endParaRPr lang="ru-RU" sz="1600" dirty="0"/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ea typeface="Times New Roman" panose="02020603050405020304" pitchFamily="18" charset="0"/>
              </a:rPr>
              <a:t>Подавил попытки по выдвижению другого кандидата  от Республиканской партии.</a:t>
            </a: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ea typeface="Times New Roman" panose="02020603050405020304" pitchFamily="18" charset="0"/>
              </a:rPr>
              <a:t>Сохранил партийное единство.</a:t>
            </a: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ea typeface="Times New Roman" panose="02020603050405020304" pitchFamily="18" charset="0"/>
              </a:rPr>
              <a:t>Получил поддержку своих главных конкурентов-</a:t>
            </a:r>
            <a:r>
              <a:rPr lang="ru-RU" sz="1600" dirty="0" err="1">
                <a:ea typeface="Times New Roman" panose="02020603050405020304" pitchFamily="18" charset="0"/>
              </a:rPr>
              <a:t>А.Жюппе</a:t>
            </a:r>
            <a:r>
              <a:rPr lang="ru-RU" sz="1600" dirty="0">
                <a:ea typeface="Times New Roman" panose="02020603050405020304" pitchFamily="18" charset="0"/>
              </a:rPr>
              <a:t> и Ф. Саркози. </a:t>
            </a: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ea typeface="Times New Roman" panose="02020603050405020304" pitchFamily="18" charset="0"/>
              </a:rPr>
              <a:t>Фийон </a:t>
            </a:r>
            <a:r>
              <a:rPr lang="ru-RU" sz="1600" i="1" dirty="0">
                <a:ea typeface="Times New Roman" panose="02020603050405020304" pitchFamily="18" charset="0"/>
              </a:rPr>
              <a:t>«</a:t>
            </a:r>
            <a:r>
              <a:rPr lang="ru-RU" sz="1600" b="1" i="1" dirty="0">
                <a:ea typeface="Times New Roman" panose="02020603050405020304" pitchFamily="18" charset="0"/>
              </a:rPr>
              <a:t>показал такое умение сопротивляться, которое никто из правых политиков в нём не подозревал» </a:t>
            </a:r>
            <a:r>
              <a:rPr lang="ru-RU" sz="1600" i="1" dirty="0">
                <a:ea typeface="Times New Roman" panose="02020603050405020304" pitchFamily="18" charset="0"/>
              </a:rPr>
              <a:t>(</a:t>
            </a:r>
            <a:r>
              <a:rPr lang="ru-RU" sz="1600" i="1" dirty="0" err="1">
                <a:ea typeface="Times New Roman" panose="02020603050405020304" pitchFamily="18" charset="0"/>
              </a:rPr>
              <a:t>l’Express</a:t>
            </a:r>
            <a:r>
              <a:rPr lang="ru-RU" sz="1600" i="1" dirty="0">
                <a:ea typeface="Times New Roman" panose="02020603050405020304" pitchFamily="18" charset="0"/>
              </a:rPr>
              <a:t>).</a:t>
            </a:r>
            <a:endParaRPr lang="ru-RU" sz="16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86452" y="2353047"/>
            <a:ext cx="48055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ea typeface="Times New Roman" panose="02020603050405020304" pitchFamily="18" charset="0"/>
              </a:rPr>
              <a:t>ОДНАКО</a:t>
            </a: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ea typeface="Times New Roman" panose="02020603050405020304" pitchFamily="18" charset="0"/>
              </a:rPr>
              <a:t>Деградация имиджа,  в основе которого была честность и безупречность политического поведения,</a:t>
            </a:r>
            <a:r>
              <a:rPr lang="ru-RU" sz="1600" dirty="0"/>
              <a:t> </a:t>
            </a:r>
            <a:r>
              <a:rPr lang="ru-RU" sz="1600" b="1" dirty="0"/>
              <a:t>разочарование центристских избирателей</a:t>
            </a:r>
            <a:r>
              <a:rPr lang="ru-RU" sz="1600" dirty="0"/>
              <a:t>, которые ориентированы на моральный подход в политике</a:t>
            </a:r>
            <a:r>
              <a:rPr lang="ru-RU" sz="1600" dirty="0">
                <a:ea typeface="Times New Roman" panose="02020603050405020304" pitchFamily="18" charset="0"/>
              </a:rPr>
              <a:t> (лишь 23% французов, относятся к нему позитивно,  а 49% -«очень негативно (ELABE)</a:t>
            </a:r>
            <a:r>
              <a:rPr lang="en-US" sz="1600" dirty="0">
                <a:ea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ru-RU" sz="1600" dirty="0">
                <a:ea typeface="Times New Roman" panose="02020603050405020304" pitchFamily="18" charset="0"/>
                <a:sym typeface="Wingdings" panose="05000000000000000000" pitchFamily="2" charset="2"/>
              </a:rPr>
              <a:t>расширение электората проблематично.</a:t>
            </a:r>
          </a:p>
          <a:p>
            <a:pPr algn="just"/>
            <a:endParaRPr lang="ru-RU" sz="1600" dirty="0"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endParaRPr lang="ru-RU" sz="1600" dirty="0"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ru-RU" sz="1600" dirty="0"/>
              <a:t>Ощутимые </a:t>
            </a:r>
            <a:r>
              <a:rPr lang="ru-RU" sz="1600" b="1" dirty="0"/>
              <a:t>потери среди католиков</a:t>
            </a:r>
            <a:r>
              <a:rPr lang="ru-RU" sz="1600" dirty="0"/>
              <a:t>, не посещающих мессу (с 27% до 21%), а среди практикующих положение стало катастрофическим : потеря 12 пунктов (с 49% до 37%).</a:t>
            </a:r>
            <a:endParaRPr lang="ru-RU" sz="1600" dirty="0">
              <a:ea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endParaRPr lang="ru-RU" sz="1600" dirty="0">
              <a:sym typeface="Wingdings" panose="05000000000000000000" pitchFamily="2" charset="2"/>
            </a:endParaRPr>
          </a:p>
          <a:p>
            <a:pPr algn="just"/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632146" y="3693225"/>
            <a:ext cx="9316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VS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466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771" y="702156"/>
            <a:ext cx="11466430" cy="1013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Переломит ли </a:t>
            </a:r>
            <a:r>
              <a:rPr lang="ru-RU" b="1" dirty="0" err="1">
                <a:solidFill>
                  <a:schemeClr val="tx1"/>
                </a:solidFill>
              </a:rPr>
              <a:t>фийон</a:t>
            </a:r>
            <a:r>
              <a:rPr lang="ru-RU" b="1" dirty="0">
                <a:solidFill>
                  <a:schemeClr val="tx1"/>
                </a:solidFill>
              </a:rPr>
              <a:t> «</a:t>
            </a:r>
            <a:r>
              <a:rPr lang="ru-RU" b="1" dirty="0" err="1">
                <a:solidFill>
                  <a:schemeClr val="tx1"/>
                </a:solidFill>
              </a:rPr>
              <a:t>пенелопагейт</a:t>
            </a:r>
            <a:r>
              <a:rPr lang="ru-RU" b="1" dirty="0">
                <a:solidFill>
                  <a:schemeClr val="tx1"/>
                </a:solidFill>
              </a:rPr>
              <a:t>»? Аргументы за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81049" y="1890655"/>
            <a:ext cx="73904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ea typeface="Times New Roman" panose="02020603050405020304" pitchFamily="18" charset="0"/>
              </a:rPr>
              <a:t>Новые разоблачения уже вряд ли что-то изменит -  наступает естественная </a:t>
            </a:r>
            <a:r>
              <a:rPr lang="ru-RU" sz="1600" b="1" dirty="0">
                <a:ea typeface="Times New Roman" panose="02020603050405020304" pitchFamily="18" charset="0"/>
              </a:rPr>
              <a:t>усталость от потока диффамации. </a:t>
            </a: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ea typeface="Times New Roman" panose="02020603050405020304" pitchFamily="18" charset="0"/>
              </a:rPr>
              <a:t>Обвинения Олланда в создании «черного кабинета», генерирующего компромат на  конкурентов </a:t>
            </a:r>
            <a:r>
              <a:rPr lang="ru-RU" sz="1600" dirty="0">
                <a:ea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1600" dirty="0"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u-RU" sz="1600" b="1" dirty="0">
                <a:ea typeface="Times New Roman" panose="02020603050405020304" pitchFamily="18" charset="0"/>
                <a:sym typeface="Wingdings" panose="05000000000000000000" pitchFamily="2" charset="2"/>
              </a:rPr>
              <a:t>Фийон в образе </a:t>
            </a:r>
            <a:r>
              <a:rPr lang="ru-RU" sz="1600" b="1" dirty="0">
                <a:ea typeface="Times New Roman" panose="02020603050405020304" pitchFamily="18" charset="0"/>
              </a:rPr>
              <a:t>«жертвы»  </a:t>
            </a:r>
            <a:r>
              <a:rPr lang="ru-RU" sz="1600" dirty="0">
                <a:ea typeface="Times New Roman" panose="02020603050405020304" pitchFamily="18" charset="0"/>
              </a:rPr>
              <a:t>непопулярной власти.</a:t>
            </a: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>
                <a:ea typeface="Times New Roman" panose="02020603050405020304" pitchFamily="18" charset="0"/>
              </a:rPr>
              <a:t>Моральный фактор имеет для избирателей намного меньшее значение, чем  компетентность Фийона; </a:t>
            </a:r>
            <a:r>
              <a:rPr lang="ru-RU" sz="1600" b="1" dirty="0">
                <a:ea typeface="Times New Roman" panose="02020603050405020304" pitchFamily="18" charset="0"/>
              </a:rPr>
              <a:t>для 70% правых избирателей компетенция политика важнее, чем его «честность» </a:t>
            </a:r>
            <a:r>
              <a:rPr lang="ru-RU" sz="1600" dirty="0">
                <a:ea typeface="Times New Roman" panose="02020603050405020304" pitchFamily="18" charset="0"/>
              </a:rPr>
              <a:t>(для 17% -наоборот).  - </a:t>
            </a:r>
            <a:r>
              <a:rPr lang="ru-RU" sz="1600" i="1" dirty="0" err="1">
                <a:ea typeface="Times New Roman" panose="02020603050405020304" pitchFamily="18" charset="0"/>
              </a:rPr>
              <a:t>Ipsos</a:t>
            </a:r>
            <a:r>
              <a:rPr lang="ru-RU" sz="1600" i="1" dirty="0">
                <a:ea typeface="Times New Roman" panose="02020603050405020304" pitchFamily="18" charset="0"/>
              </a:rPr>
              <a:t>, начало апреля 2017. </a:t>
            </a:r>
            <a:r>
              <a:rPr lang="ru-RU" sz="1600" dirty="0">
                <a:ea typeface="Times New Roman" panose="02020603050405020304" pitchFamily="18" charset="0"/>
              </a:rPr>
              <a:t> Значимость компетенции возрастает в связи с обострением международной ситуации. </a:t>
            </a:r>
          </a:p>
          <a:p>
            <a:pPr algn="just"/>
            <a:endParaRPr lang="ru-RU" sz="1600" dirty="0">
              <a:ea typeface="Times New Roman" panose="02020603050405020304" pitchFamily="18" charset="0"/>
            </a:endParaRPr>
          </a:p>
          <a:p>
            <a:pPr algn="just"/>
            <a:r>
              <a:rPr lang="ru-RU" sz="1600" dirty="0"/>
              <a:t>Фийон старается </a:t>
            </a:r>
            <a:r>
              <a:rPr lang="ru-RU" sz="1600" b="1" dirty="0"/>
              <a:t>продвигать</a:t>
            </a:r>
            <a:r>
              <a:rPr lang="ru-RU" sz="1600" dirty="0"/>
              <a:t> не столько себя, сколько </a:t>
            </a:r>
            <a:r>
              <a:rPr lang="ru-RU" sz="1600" b="1" dirty="0"/>
              <a:t>партию</a:t>
            </a:r>
            <a:r>
              <a:rPr lang="ru-RU" sz="1600" dirty="0"/>
              <a:t>, опираясь на все её фракции и кланы, предложил 250 «нотаблей», укорененных в своих округах.</a:t>
            </a:r>
            <a:endParaRPr lang="ru-RU" sz="1600" dirty="0"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33262" y="2014684"/>
            <a:ext cx="2671948" cy="184665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>
                <a:latin typeface="+mj-lt"/>
                <a:ea typeface="Times New Roman" panose="02020603050405020304" pitchFamily="18" charset="0"/>
              </a:rPr>
              <a:t>Опрос о честности политиков: 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Ф. Фийон - 8% 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М. 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Ле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 Пен -12% 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Э.Макрона-16% 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Ж-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Л.Меланшон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 - 21%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Б. Амон -23%</a:t>
            </a:r>
            <a:endParaRPr lang="ru-RU" sz="1600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33262" y="4109478"/>
            <a:ext cx="2955819" cy="1846659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b="1" dirty="0">
                <a:latin typeface="+mj-lt"/>
                <a:ea typeface="Times New Roman" panose="02020603050405020304" pitchFamily="18" charset="0"/>
              </a:rPr>
              <a:t>Опрос  о способности управлять государством: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Ф. Фийон - 27% 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Э.Макрона-22%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М. 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Ле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 Пен -20%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Ж-</a:t>
            </a:r>
            <a:r>
              <a:rPr lang="ru-RU" sz="1600" dirty="0" err="1">
                <a:latin typeface="+mj-lt"/>
                <a:ea typeface="Times New Roman" panose="02020603050405020304" pitchFamily="18" charset="0"/>
              </a:rPr>
              <a:t>Л.Меланшон</a:t>
            </a:r>
            <a:r>
              <a:rPr lang="ru-RU" sz="1600" dirty="0">
                <a:latin typeface="+mj-lt"/>
                <a:ea typeface="Times New Roman" panose="02020603050405020304" pitchFamily="18" charset="0"/>
              </a:rPr>
              <a:t> - 13%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Б. Амон -13%</a:t>
            </a:r>
            <a:endParaRPr lang="ru-RU" sz="1600" dirty="0"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57296" y="6138699"/>
            <a:ext cx="7188531" cy="646331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ea typeface="Times New Roman" panose="02020603050405020304" pitchFamily="18" charset="0"/>
              </a:rPr>
              <a:t>Однако </a:t>
            </a:r>
            <a:r>
              <a:rPr lang="ru-RU" dirty="0" err="1">
                <a:ea typeface="Times New Roman" panose="02020603050405020304" pitchFamily="18" charset="0"/>
              </a:rPr>
              <a:t>политсоциологи</a:t>
            </a:r>
            <a:r>
              <a:rPr lang="ru-RU" dirty="0">
                <a:ea typeface="Times New Roman" panose="02020603050405020304" pitchFamily="18" charset="0"/>
              </a:rPr>
              <a:t> предполагают, что голосов колеблющихся избирателей будет недостаточно для выхода Фийона  во второй тур.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9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771" y="702156"/>
            <a:ext cx="11466430" cy="1013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Сохранит ли Марин </a:t>
            </a:r>
            <a:r>
              <a:rPr lang="ru-RU" b="1" dirty="0" err="1">
                <a:solidFill>
                  <a:schemeClr val="tx1"/>
                </a:solidFill>
              </a:rPr>
              <a:t>ле</a:t>
            </a:r>
            <a:r>
              <a:rPr lang="ru-RU" b="1" dirty="0">
                <a:solidFill>
                  <a:schemeClr val="tx1"/>
                </a:solidFill>
              </a:rPr>
              <a:t> пен свое лидерство?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19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9174" y="1902561"/>
            <a:ext cx="41484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ea typeface="Times New Roman" panose="02020603050405020304" pitchFamily="18" charset="0"/>
              </a:rPr>
              <a:t>Сохраняет свои </a:t>
            </a:r>
            <a:r>
              <a:rPr lang="ru-RU" b="1" dirty="0">
                <a:ea typeface="Times New Roman" panose="02020603050405020304" pitchFamily="18" charset="0"/>
              </a:rPr>
              <a:t>лидирующие позиции</a:t>
            </a:r>
            <a:r>
              <a:rPr lang="ru-RU" dirty="0">
                <a:ea typeface="Times New Roman" panose="02020603050405020304" pitchFamily="18" charset="0"/>
              </a:rPr>
              <a:t>: при равных с Макроном рейтингах её </a:t>
            </a:r>
            <a:r>
              <a:rPr lang="ru-RU" b="1" dirty="0">
                <a:ea typeface="Times New Roman" panose="02020603050405020304" pitchFamily="18" charset="0"/>
              </a:rPr>
              <a:t>электорат  более устойчив </a:t>
            </a:r>
            <a:r>
              <a:rPr lang="ru-RU" dirty="0">
                <a:ea typeface="Times New Roman" panose="02020603050405020304" pitchFamily="18" charset="0"/>
              </a:rPr>
              <a:t>(85% её избирателей приняли окончательное решение голосовать за кандидата НФ, но только 62% избирателей Макрона).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76481" y="1821943"/>
            <a:ext cx="681551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ОДНАКО </a:t>
            </a:r>
          </a:p>
          <a:p>
            <a:r>
              <a:rPr lang="ru-RU" sz="1600" dirty="0">
                <a:latin typeface="+mj-lt"/>
                <a:ea typeface="Times New Roman" panose="02020603050405020304" pitchFamily="18" charset="0"/>
              </a:rPr>
              <a:t>Разоблачения  коррупционных схем</a:t>
            </a:r>
          </a:p>
          <a:p>
            <a:endParaRPr lang="ru-RU" sz="700" dirty="0">
              <a:latin typeface="+mj-lt"/>
              <a:ea typeface="Times New Roman" panose="02020603050405020304" pitchFamily="18" charset="0"/>
            </a:endParaRPr>
          </a:p>
          <a:p>
            <a:r>
              <a:rPr lang="ru-RU" sz="1600" dirty="0">
                <a:latin typeface="+mj-lt"/>
              </a:rPr>
              <a:t>Углубление противоречия между двумя  линиями Национального фронта: «республиканцами-националистами», (Ф. </a:t>
            </a:r>
            <a:r>
              <a:rPr lang="ru-RU" sz="1600" dirty="0" err="1">
                <a:latin typeface="+mj-lt"/>
              </a:rPr>
              <a:t>Филиппо</a:t>
            </a:r>
            <a:r>
              <a:rPr lang="ru-RU" sz="1600" dirty="0">
                <a:latin typeface="+mj-lt"/>
              </a:rPr>
              <a:t>) и «национальными католиками» ( </a:t>
            </a:r>
            <a:r>
              <a:rPr lang="ru-RU" sz="1600" dirty="0" err="1">
                <a:latin typeface="+mj-lt"/>
              </a:rPr>
              <a:t>М.М.Ле</a:t>
            </a:r>
            <a:r>
              <a:rPr lang="ru-RU" sz="1600" dirty="0">
                <a:latin typeface="+mj-lt"/>
              </a:rPr>
              <a:t> Пен)</a:t>
            </a:r>
          </a:p>
          <a:p>
            <a:endParaRPr lang="ru-RU" sz="800" dirty="0">
              <a:latin typeface="+mj-lt"/>
            </a:endParaRPr>
          </a:p>
          <a:p>
            <a:r>
              <a:rPr lang="ru-RU" sz="1600" dirty="0"/>
              <a:t>Скорее проиграла дебаты: затронуты её «честность», позиции в социальной сфере, проблема европейского строительства , отношение к светскому государству. </a:t>
            </a:r>
            <a:endParaRPr lang="ru-RU" sz="16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7438" y="4352331"/>
            <a:ext cx="697213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Главное условие успеха М. </a:t>
            </a:r>
            <a:r>
              <a:rPr lang="ru-RU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Ле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 Пен- </a:t>
            </a: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высокий уровень абсентеизма </a:t>
            </a:r>
          </a:p>
          <a:p>
            <a:pPr algn="just">
              <a:spcAft>
                <a:spcPts val="0"/>
              </a:spcAft>
            </a:pPr>
            <a:endParaRPr lang="ru-RU" sz="1000" b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При высокой доле воздержавшихся ей гарантирован </a:t>
            </a: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выход во второй тур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. Если она опустится до уровня 2007 года (16,23%), победа окажется под угрозой. </a:t>
            </a:r>
          </a:p>
          <a:p>
            <a:pPr algn="just">
              <a:spcAft>
                <a:spcPts val="0"/>
              </a:spcAft>
            </a:pPr>
            <a:endParaRPr lang="ru-RU" sz="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>
              <a:spcAft>
                <a:spcPts val="0"/>
              </a:spcAft>
            </a:pPr>
            <a:r>
              <a:rPr lang="ru-RU" sz="16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«Победа мадам </a:t>
            </a:r>
            <a:r>
              <a:rPr lang="ru-RU" sz="16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Ле</a:t>
            </a:r>
            <a:r>
              <a:rPr lang="ru-RU" sz="16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 Пен невероятна, но ее нельзя полностью исключать». </a:t>
            </a:r>
            <a:r>
              <a:rPr lang="ru-RU" sz="1600" b="1" u="sng" dirty="0"/>
              <a:t>В результате дифференцированного абсентеизма М. </a:t>
            </a:r>
            <a:r>
              <a:rPr lang="ru-RU" sz="1600" b="1" u="sng" dirty="0" err="1"/>
              <a:t>Ле</a:t>
            </a:r>
            <a:r>
              <a:rPr lang="ru-RU" sz="1600" b="1" u="sng" dirty="0"/>
              <a:t> Пен может «на  бровях» выиграть выборы (</a:t>
            </a:r>
            <a:r>
              <a:rPr lang="en-US" sz="1600" b="1" u="sng" dirty="0" err="1"/>
              <a:t>S.Galam</a:t>
            </a:r>
            <a:r>
              <a:rPr lang="ru-RU" sz="1600" b="1" u="sng" dirty="0"/>
              <a:t>)</a:t>
            </a:r>
            <a:endParaRPr lang="ru-RU" sz="1600" b="1" i="1" u="sng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35834" y="4352331"/>
            <a:ext cx="4556166" cy="2308324"/>
          </a:xfrm>
          <a:prstGeom prst="rect">
            <a:avLst/>
          </a:prstGeom>
          <a:ln>
            <a:solidFill>
              <a:schemeClr val="accent1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Выборами интересуются  - </a:t>
            </a:r>
            <a:r>
              <a:rPr lang="ru-R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79%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Готовность голосовать -  </a:t>
            </a:r>
            <a:r>
              <a:rPr lang="ru-R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66% 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«Политические деятели практически не задумываются о проблемах простых людей» - </a:t>
            </a:r>
            <a:r>
              <a:rPr lang="ru-R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89%</a:t>
            </a: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Предвыборные дебаты проходят  примитивно -  </a:t>
            </a:r>
            <a:r>
              <a:rPr lang="ru-R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73%</a:t>
            </a:r>
          </a:p>
          <a:p>
            <a:pPr algn="just"/>
            <a:r>
              <a:rPr lang="ru-RU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CEVIPOF</a:t>
            </a:r>
            <a:r>
              <a:rPr lang="ru-RU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, начало мая). </a:t>
            </a:r>
            <a:endParaRPr lang="ru-RU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1491" y="2456558"/>
            <a:ext cx="93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VS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06" y="4606373"/>
            <a:ext cx="6022180" cy="9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69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solidFill>
                  <a:schemeClr val="tx1"/>
                </a:solidFill>
              </a:rPr>
              <a:t>ЭММАНЮЭЛЬ МАКРОН- КАНДИДАТ «ОТ ПРОТИВНОГО»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81192" y="1928022"/>
            <a:ext cx="10498486" cy="1404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Helvetica" pitchFamily="34" charset="0"/>
                <a:cs typeface="Arial Unicode MS" panose="020B0604020202020204" pitchFamily="34" charset="-128"/>
              </a:rPr>
              <a:t>Будучи министром экономики, промышленности и цифровых дел постоянно </a:t>
            </a:r>
            <a:r>
              <a:rPr lang="ru-RU" sz="15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Helvetica" pitchFamily="34" charset="0"/>
                <a:cs typeface="Arial Unicode MS" panose="020B0604020202020204" pitchFamily="34" charset="-128"/>
              </a:rPr>
              <a:t>нападал на «тотемы левой идеологии» </a:t>
            </a:r>
            <a:r>
              <a:rPr lang="ru-RU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Helvetica" pitchFamily="34" charset="0"/>
                <a:cs typeface="Arial Unicode MS" panose="020B0604020202020204" pitchFamily="34" charset="-128"/>
              </a:rPr>
              <a:t>(например, на налог на богатство).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Helvetica" pitchFamily="34" charset="0"/>
                <a:cs typeface="Arial Unicode MS" panose="020B0604020202020204" pitchFamily="34" charset="-128"/>
              </a:rPr>
              <a:t>В апреле 2016 года объявил о создании общественно-политического </a:t>
            </a:r>
            <a:r>
              <a:rPr lang="ru-RU" sz="15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Helvetica" pitchFamily="34" charset="0"/>
                <a:cs typeface="Arial Unicode MS" panose="020B0604020202020204" pitchFamily="34" charset="-128"/>
              </a:rPr>
              <a:t>движения «В путь!», </a:t>
            </a:r>
            <a:r>
              <a:rPr lang="ru-RU" sz="15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j-lt"/>
                <a:ea typeface="Helvetica" pitchFamily="34" charset="0"/>
                <a:cs typeface="Arial Unicode MS" panose="020B0604020202020204" pitchFamily="34" charset="-128"/>
              </a:rPr>
              <a:t>которое «ни левое, и правое». 16 ноября 2016 г. покинул правительство и выдвинул свою кандидатуру на пост президента Франции, отказавшись участвовать в праймериз социалистов, которые он обозвал «войной кланов». </a:t>
            </a:r>
            <a:endParaRPr lang="ru-RU" sz="15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3820" y="4021694"/>
            <a:ext cx="8012664" cy="20744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Снял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 с себя </a:t>
            </a: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ответственность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 за результаты легислатуры Франсуа Олланда.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Helvetica" pitchFamily="34" charset="0"/>
              <a:cs typeface="Arial Unicode MS" panose="020B0604020202020204" pitchFamily="34" charset="-12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Избежал идентификации 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с традиционной партийно-политической системой, вызывающей стойкий </a:t>
            </a:r>
            <a:r>
              <a:rPr lang="ru-RU" sz="16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ресентимент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 во французском обществе (только 12% французов доверяют партиям). Ему удалось превратиться в </a:t>
            </a: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антисистемного политика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Helvetica" pitchFamily="34" charset="0"/>
              <a:cs typeface="Arial Unicode MS" panose="020B0604020202020204" pitchFamily="34" charset="-128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ea typeface="Helvetica" pitchFamily="34" charset="0"/>
              </a:rPr>
              <a:t>!!</a:t>
            </a:r>
            <a:r>
              <a:rPr lang="ru-RU" sz="1600" dirty="0">
                <a:ea typeface="Helvetica" pitchFamily="34" charset="0"/>
              </a:rPr>
              <a:t> </a:t>
            </a:r>
            <a:r>
              <a:rPr lang="ru-RU" sz="1600" b="1" dirty="0">
                <a:ea typeface="Helvetica" pitchFamily="34" charset="0"/>
              </a:rPr>
              <a:t>Высокий уровень </a:t>
            </a:r>
            <a:r>
              <a:rPr lang="ru-RU" sz="1600" b="1" dirty="0" err="1">
                <a:ea typeface="Helvetica" pitchFamily="34" charset="0"/>
              </a:rPr>
              <a:t>политехнологичности</a:t>
            </a:r>
            <a:r>
              <a:rPr lang="ru-RU" sz="1600" b="1" dirty="0">
                <a:ea typeface="Helvetica" pitchFamily="34" charset="0"/>
              </a:rPr>
              <a:t> </a:t>
            </a:r>
            <a:r>
              <a:rPr lang="ru-RU" sz="1600" dirty="0">
                <a:ea typeface="Helvetica" pitchFamily="34" charset="0"/>
              </a:rPr>
              <a:t>его предвыборной кампании («</a:t>
            </a:r>
            <a:r>
              <a:rPr lang="ru-RU" sz="1600" dirty="0" err="1">
                <a:ea typeface="Helvetica" pitchFamily="34" charset="0"/>
              </a:rPr>
              <a:t>бостонцы</a:t>
            </a:r>
            <a:r>
              <a:rPr lang="ru-RU" sz="1600" dirty="0">
                <a:ea typeface="Helvetica" pitchFamily="34" charset="0"/>
              </a:rPr>
              <a:t>»).</a:t>
            </a:r>
          </a:p>
        </p:txBody>
      </p:sp>
      <p:sp>
        <p:nvSpPr>
          <p:cNvPr id="9" name="Стрелка: вправо 8"/>
          <p:cNvSpPr/>
          <p:nvPr/>
        </p:nvSpPr>
        <p:spPr>
          <a:xfrm rot="5400000">
            <a:off x="5532890" y="3413930"/>
            <a:ext cx="605955" cy="4422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5208" y="3427528"/>
            <a:ext cx="2193676" cy="3262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38032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Твердые</a:t>
            </a:r>
            <a:r>
              <a:rPr lang="en-US" b="1" dirty="0">
                <a:solidFill>
                  <a:schemeClr val="tx1"/>
                </a:solidFill>
              </a:rPr>
              <a:t> и </a:t>
            </a:r>
            <a:r>
              <a:rPr lang="en-US" b="1" dirty="0" err="1">
                <a:solidFill>
                  <a:schemeClr val="tx1"/>
                </a:solidFill>
              </a:rPr>
              <a:t>колеблющиеся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избиратели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6189" y="1877319"/>
            <a:ext cx="11705811" cy="185503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/>
              <a:t>Соотношение между "ядрами" электоратов и колеблющейся периферией </a:t>
            </a:r>
            <a:r>
              <a:rPr lang="ru-RU" dirty="0"/>
              <a:t>-  </a:t>
            </a:r>
            <a:r>
              <a:rPr lang="en-US" i="1" dirty="0"/>
              <a:t>CEVIPOF</a:t>
            </a:r>
            <a:r>
              <a:rPr lang="ru-RU" i="1" dirty="0"/>
              <a:t>, начало апреля (волна №12)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43% опрошенных еще не приняли решение, за кого им голосовать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80% интересовались президентскими выборами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56% выбрали "своего" кандидата -  </a:t>
            </a:r>
            <a:r>
              <a:rPr lang="ru-RU" b="1" dirty="0"/>
              <a:t>идеологический выбор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/>
              <a:t> 44% собирались голосовать как бы вынужденно, "не имея лучшего предложения" (</a:t>
            </a:r>
            <a:r>
              <a:rPr lang="en-US" dirty="0"/>
              <a:t>par </a:t>
            </a:r>
            <a:r>
              <a:rPr lang="en-US" dirty="0" err="1"/>
              <a:t>defaut</a:t>
            </a:r>
            <a:r>
              <a:rPr lang="ru-RU" dirty="0"/>
              <a:t>) – </a:t>
            </a:r>
            <a:r>
              <a:rPr lang="ru-RU" b="1" dirty="0"/>
              <a:t>конъюнктурный выбор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20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691740" y="3945430"/>
            <a:ext cx="6096000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>
            <a:spAutoFit/>
          </a:bodyPr>
          <a:lstStyle/>
          <a:p>
            <a:r>
              <a:rPr lang="ru-RU" dirty="0">
                <a:latin typeface="+mj-lt"/>
                <a:ea typeface="Times New Roman" panose="02020603050405020304" pitchFamily="18" charset="0"/>
              </a:rPr>
              <a:t>68% избирателей Ф. Фийона – «идеологический» выбор </a:t>
            </a:r>
          </a:p>
          <a:p>
            <a:r>
              <a:rPr lang="ru-RU" dirty="0">
                <a:latin typeface="+mj-lt"/>
                <a:ea typeface="Times New Roman" panose="02020603050405020304" pitchFamily="18" charset="0"/>
              </a:rPr>
              <a:t>57% избирателей</a:t>
            </a:r>
            <a:r>
              <a:rPr lang="en-US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М. </a:t>
            </a:r>
            <a:r>
              <a:rPr lang="ru-RU" dirty="0" err="1">
                <a:latin typeface="+mj-lt"/>
                <a:ea typeface="Times New Roman" panose="02020603050405020304" pitchFamily="18" charset="0"/>
              </a:rPr>
              <a:t>Ле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 Пен </a:t>
            </a:r>
            <a:r>
              <a:rPr lang="ru-RU" dirty="0">
                <a:ea typeface="Times New Roman" panose="02020603050405020304" pitchFamily="18" charset="0"/>
              </a:rPr>
              <a:t>–</a:t>
            </a:r>
            <a:r>
              <a:rPr lang="ru-RU" dirty="0">
                <a:latin typeface="+mj-lt"/>
                <a:ea typeface="Times New Roman" panose="02020603050405020304" pitchFamily="18" charset="0"/>
              </a:rPr>
              <a:t> «идеологический» выбор </a:t>
            </a:r>
          </a:p>
          <a:p>
            <a:r>
              <a:rPr lang="ru-RU" dirty="0">
                <a:ea typeface="Times New Roman" panose="02020603050405020304" pitchFamily="18" charset="0"/>
              </a:rPr>
              <a:t>57% избирателей Э. Макрона – «конъюнктурный» выбор»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52508" y="5383489"/>
            <a:ext cx="38895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ea typeface="Times New Roman" panose="02020603050405020304" pitchFamily="18" charset="0"/>
              </a:rPr>
              <a:t>Могут изменить свой выбор:</a:t>
            </a:r>
          </a:p>
          <a:p>
            <a:r>
              <a:rPr lang="ru-RU" dirty="0">
                <a:ea typeface="Times New Roman" panose="02020603050405020304" pitchFamily="18" charset="0"/>
              </a:rPr>
              <a:t>61 % конъюнктурных избирателей</a:t>
            </a:r>
          </a:p>
          <a:p>
            <a:r>
              <a:rPr lang="ru-RU" dirty="0">
                <a:ea typeface="Times New Roman" panose="02020603050405020304" pitchFamily="18" charset="0"/>
              </a:rPr>
              <a:t>24% идеологических избирателей 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514808" y="566061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ea typeface="Times New Roman" panose="02020603050405020304" pitchFamily="18" charset="0"/>
              </a:rPr>
              <a:t>17% избирателей находятся во </a:t>
            </a:r>
            <a:r>
              <a:rPr lang="ru-RU" dirty="0" err="1">
                <a:ea typeface="Times New Roman" panose="02020603050405020304" pitchFamily="18" charset="0"/>
              </a:rPr>
              <a:t>фрустрированном</a:t>
            </a:r>
            <a:r>
              <a:rPr lang="ru-RU" dirty="0">
                <a:ea typeface="Times New Roman" panose="02020603050405020304" pitchFamily="18" charset="0"/>
              </a:rPr>
              <a:t> состоянии, сомневаются в своем решении.</a:t>
            </a:r>
            <a:endParaRPr lang="ru-RU" dirty="0"/>
          </a:p>
        </p:txBody>
      </p:sp>
      <p:sp>
        <p:nvSpPr>
          <p:cNvPr id="9" name="Стрелка: вниз 8"/>
          <p:cNvSpPr/>
          <p:nvPr/>
        </p:nvSpPr>
        <p:spPr>
          <a:xfrm rot="16200000">
            <a:off x="4935738" y="5641440"/>
            <a:ext cx="308759" cy="62939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70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электорат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Макрона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остается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самым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хрупким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1405852"/>
          </a:xfrm>
        </p:spPr>
        <p:txBody>
          <a:bodyPr/>
          <a:lstStyle/>
          <a:p>
            <a:r>
              <a:rPr lang="ru-RU" dirty="0"/>
              <a:t>Избиратели РП и НФ  делают наиболее идеологический и окончательный выбор (56% и 51% соответственно).</a:t>
            </a:r>
          </a:p>
          <a:p>
            <a:r>
              <a:rPr lang="ru-RU" dirty="0"/>
              <a:t>Избиратели Макрона в основном колеблются (только 1</a:t>
            </a:r>
            <a:r>
              <a:rPr lang="en-US" dirty="0"/>
              <a:t>/</a:t>
            </a:r>
            <a:r>
              <a:rPr lang="ru-RU" dirty="0"/>
              <a:t>3  приняла идеологическое и окончательное решение).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21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92976" y="3753417"/>
            <a:ext cx="79723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Колеблющихся избирателей Макрона раздирают противоречивые чувства: </a:t>
            </a:r>
          </a:p>
          <a:p>
            <a:r>
              <a:rPr lang="ru-RU" dirty="0"/>
              <a:t>20% подумывает, не проголосовать ли им за Амона,</a:t>
            </a:r>
          </a:p>
          <a:p>
            <a:r>
              <a:rPr lang="ru-RU" dirty="0"/>
              <a:t> 20%- за </a:t>
            </a:r>
            <a:r>
              <a:rPr lang="ru-RU" dirty="0" err="1"/>
              <a:t>Меланшона</a:t>
            </a:r>
            <a:r>
              <a:rPr lang="ru-RU" dirty="0"/>
              <a:t>, </a:t>
            </a:r>
          </a:p>
          <a:p>
            <a:r>
              <a:rPr lang="ru-RU" dirty="0"/>
              <a:t>19%- за Фийона,</a:t>
            </a:r>
          </a:p>
          <a:p>
            <a:r>
              <a:rPr lang="ru-RU" dirty="0"/>
              <a:t>24%-просто воздержаться.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84862" y="5769367"/>
            <a:ext cx="6096000" cy="369332"/>
          </a:xfrm>
          <a:prstGeom prst="rect">
            <a:avLst/>
          </a:prstGeom>
          <a:solidFill>
            <a:srgbClr val="FF7C80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! Э</a:t>
            </a:r>
            <a:r>
              <a:rPr lang="en-US" b="1" dirty="0" err="1"/>
              <a:t>лекторат</a:t>
            </a:r>
            <a:r>
              <a:rPr lang="en-US" b="1" dirty="0"/>
              <a:t> </a:t>
            </a:r>
            <a:r>
              <a:rPr lang="ru-RU" b="1" dirty="0"/>
              <a:t>Э.</a:t>
            </a:r>
            <a:r>
              <a:rPr lang="en-US" b="1" dirty="0" err="1"/>
              <a:t>Макрона</a:t>
            </a:r>
            <a:r>
              <a:rPr lang="en-US" b="1" dirty="0"/>
              <a:t> </a:t>
            </a:r>
            <a:r>
              <a:rPr lang="en-US" b="1" dirty="0" err="1"/>
              <a:t>остается</a:t>
            </a:r>
            <a:r>
              <a:rPr lang="en-US" b="1" dirty="0"/>
              <a:t> </a:t>
            </a:r>
            <a:r>
              <a:rPr lang="en-US" b="1" dirty="0" err="1"/>
              <a:t>самым</a:t>
            </a:r>
            <a:r>
              <a:rPr lang="en-US" b="1" dirty="0"/>
              <a:t> </a:t>
            </a:r>
            <a:r>
              <a:rPr lang="en-US" b="1" dirty="0" err="1"/>
              <a:t>хрупким</a:t>
            </a:r>
            <a:r>
              <a:rPr lang="ru-RU" b="1" dirty="0"/>
              <a:t> !</a:t>
            </a:r>
            <a:r>
              <a:rPr lang="en-US" b="1" dirty="0"/>
              <a:t> </a:t>
            </a:r>
            <a:endParaRPr lang="ru-RU" b="1" dirty="0"/>
          </a:p>
        </p:txBody>
      </p:sp>
      <p:sp>
        <p:nvSpPr>
          <p:cNvPr id="8" name="Стрелка: вниз 7"/>
          <p:cNvSpPr/>
          <p:nvPr/>
        </p:nvSpPr>
        <p:spPr>
          <a:xfrm>
            <a:off x="5324103" y="4916048"/>
            <a:ext cx="308759" cy="62939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410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8486" y="3108538"/>
            <a:ext cx="10993549" cy="1475013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68160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solidFill>
                  <a:schemeClr val="tx1"/>
                </a:solidFill>
              </a:rPr>
              <a:t>ЭММАНЮЭЛЬ МАКРОН- КАНДИДАТ «ДЛЯ ВСЕХ»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431999"/>
            <a:ext cx="11401010" cy="1278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Чередует </a:t>
            </a:r>
            <a:r>
              <a:rPr lang="ru-RU" sz="1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лево- и праволиберальную риторику, заручаясь поддержкой как части социалистов, так и центристов.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Не раскрывал полностью свою программу, что позволяло  </a:t>
            </a:r>
            <a:r>
              <a:rPr lang="ru-RU" sz="1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гибко реагировать </a:t>
            </a:r>
            <a:r>
              <a:rPr lang="ru-RU" sz="1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на меняющуюся политическую конъюнктуру.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1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Собирал своих сторонников в </a:t>
            </a:r>
            <a:r>
              <a:rPr lang="ru-RU" sz="1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самых различных социально-политических средах</a:t>
            </a:r>
            <a:r>
              <a:rPr lang="ru-RU" sz="1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.</a:t>
            </a:r>
            <a:endParaRPr lang="ru-RU" sz="17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1382" y="1921444"/>
            <a:ext cx="71608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Главное в «</a:t>
            </a:r>
            <a:r>
              <a:rPr lang="ru-RU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макронизме</a:t>
            </a:r>
            <a:r>
              <a:rPr lang="ru-RU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» не идеология, а </a:t>
            </a:r>
            <a:r>
              <a:rPr lang="ru-RU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«динамизм и политическая воля</a:t>
            </a:r>
            <a:r>
              <a:rPr lang="ru-RU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, очень четкая и в то же время очень пластичная в своей способности соединять несоединимое, смешивать идеи и традиции, имеющие разное происхождение» (</a:t>
            </a:r>
            <a:r>
              <a:rPr lang="ru-RU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Le</a:t>
            </a:r>
            <a:r>
              <a:rPr lang="ru-RU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 Figaro,02.02.2017) </a:t>
            </a:r>
            <a:endParaRPr lang="ru-RU" sz="1600" i="1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76997" y="4837816"/>
            <a:ext cx="7303325" cy="1815882"/>
          </a:xfrm>
          <a:prstGeom prst="rect">
            <a:avLst/>
          </a:prstGeom>
          <a:solidFill>
            <a:srgbClr val="FF7C80"/>
          </a:solidFill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Социально-политический портрет электората: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  </a:t>
            </a:r>
          </a:p>
          <a:p>
            <a:pPr indent="450215"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Helvetica" pitchFamily="34" charset="0"/>
              <a:cs typeface="Arial Unicode MS" panose="020B0604020202020204" pitchFamily="34" charset="-128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Молодое поколение (до 35 лет) и пенсионеры (старше 65 лет) -  по 22%; умеет поддержку в среде управленцев и лиц интеллектуального труда,  у низшего среднего класса. </a:t>
            </a:r>
            <a:r>
              <a:rPr lang="ru-RU" sz="16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ОДНАКО </a:t>
            </a:r>
            <a:r>
              <a:rPr lang="ru-RU" sz="16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Helvetica" pitchFamily="34" charset="0"/>
                <a:cs typeface="Arial Unicode MS" panose="020B0604020202020204" pitchFamily="34" charset="-128"/>
              </a:rPr>
              <a:t>Макрона поддерживают лишь 9% (IFOP).  </a:t>
            </a:r>
          </a:p>
          <a:p>
            <a:pPr indent="450215" algn="just">
              <a:spcAft>
                <a:spcPts val="0"/>
              </a:spcAft>
            </a:pPr>
            <a:endParaRPr lang="ru-RU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Helvetica" pitchFamily="34" charset="0"/>
              <a:cs typeface="Arial Unicode MS" panose="020B0604020202020204" pitchFamily="34" charset="-128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/>
              <a:t>Борьба </a:t>
            </a:r>
            <a:r>
              <a:rPr lang="ru-RU" sz="1600" b="1" dirty="0"/>
              <a:t>«прогрессистов против консерваторов» </a:t>
            </a:r>
            <a:r>
              <a:rPr lang="ru-RU" sz="1600" i="1" dirty="0"/>
              <a:t>(Э. Макрон)</a:t>
            </a:r>
            <a:endParaRPr lang="ru-RU" sz="1400" i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307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solidFill>
                  <a:schemeClr val="tx1"/>
                </a:solidFill>
              </a:rPr>
              <a:t>ЭММАНЮЭЛЬ МАКРОН И КРИЗИС ПАРТИЙНЫХ ИНСТИТУТОВ</a:t>
            </a:r>
            <a:endParaRPr lang="ru-RU" cap="none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30995"/>
            <a:ext cx="11029615" cy="3029457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/>
              <a:t>Ален </a:t>
            </a:r>
            <a:r>
              <a:rPr lang="ru-RU" sz="1600" dirty="0" err="1"/>
              <a:t>Жюппе</a:t>
            </a:r>
            <a:r>
              <a:rPr lang="ru-RU" sz="1600" dirty="0"/>
              <a:t> проигрывает праймериз </a:t>
            </a:r>
            <a:r>
              <a:rPr lang="ru-RU" sz="1600" b="1" dirty="0"/>
              <a:t>Франсуа Фийону</a:t>
            </a:r>
            <a:r>
              <a:rPr lang="ru-RU" sz="1600" dirty="0"/>
              <a:t>, </a:t>
            </a:r>
            <a:r>
              <a:rPr lang="ru-RU" sz="1600" b="1" dirty="0"/>
              <a:t>гораздо более правому </a:t>
            </a:r>
            <a:r>
              <a:rPr lang="ru-RU" sz="1600" dirty="0"/>
              <a:t>кандидату. </a:t>
            </a:r>
          </a:p>
          <a:p>
            <a:r>
              <a:rPr lang="ru-RU" sz="1600" dirty="0"/>
              <a:t>Президент Франсуа Олланд отказывается от участия в выборах </a:t>
            </a:r>
            <a:r>
              <a:rPr lang="en-US" sz="1600" dirty="0">
                <a:sym typeface="Wingdings" panose="05000000000000000000" pitchFamily="2" charset="2"/>
              </a:rPr>
              <a:t> </a:t>
            </a:r>
            <a:r>
              <a:rPr lang="ru-RU" sz="1600" dirty="0"/>
              <a:t>Макрону удаётся избавиться от обвинений в предательстве шефа. </a:t>
            </a:r>
            <a:endParaRPr lang="en-US" sz="1600" dirty="0"/>
          </a:p>
          <a:p>
            <a:r>
              <a:rPr lang="ru-RU" sz="1600" dirty="0"/>
              <a:t>Праймериз соцпартии избавляет его от премьер-министра Манюэля Вальса, казавшегося прямым конкурентом в левоцентристском электорате, а победителем становится </a:t>
            </a:r>
            <a:r>
              <a:rPr lang="ru-RU" sz="1600" b="1" dirty="0"/>
              <a:t>слишком левый </a:t>
            </a:r>
            <a:r>
              <a:rPr lang="ru-RU" sz="1600" dirty="0"/>
              <a:t>Бенуа Амон.</a:t>
            </a:r>
          </a:p>
          <a:p>
            <a:r>
              <a:rPr lang="ru-RU" sz="1600" dirty="0"/>
              <a:t> «</a:t>
            </a:r>
            <a:r>
              <a:rPr lang="ru-RU" sz="1600" dirty="0" err="1"/>
              <a:t>Пенелопагейт</a:t>
            </a:r>
            <a:r>
              <a:rPr lang="ru-RU" sz="1600" dirty="0"/>
              <a:t>» резко ослабляет позиции Фийона, который еще в январе был фаворитом президентской гонки. </a:t>
            </a:r>
          </a:p>
          <a:p>
            <a:r>
              <a:rPr lang="ru-RU" sz="1600" b="1" dirty="0"/>
              <a:t>Левый электорат расколот </a:t>
            </a:r>
            <a:r>
              <a:rPr lang="ru-RU" sz="1600" dirty="0"/>
              <a:t>практически на две равные части: за него борются Бенуа Амон и лидер «радикальной левой» Жан-Люк </a:t>
            </a:r>
            <a:r>
              <a:rPr lang="ru-RU" sz="1600" dirty="0" err="1"/>
              <a:t>Меланшон</a:t>
            </a:r>
            <a:r>
              <a:rPr lang="ru-RU" sz="1600" dirty="0"/>
              <a:t>, возглавляющий движение «Непокоренная Франция». </a:t>
            </a:r>
            <a:r>
              <a:rPr lang="ru-RU" sz="1600" dirty="0">
                <a:sym typeface="Wingdings" panose="05000000000000000000" pitchFamily="2" charset="2"/>
              </a:rPr>
              <a:t>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ru-RU" sz="1600" dirty="0"/>
              <a:t> позволяет Макрону рассчитывать на «полезное голосование» левых избирателей, не желающих допустить победы Марин </a:t>
            </a:r>
            <a:r>
              <a:rPr lang="ru-RU" sz="1600" dirty="0" err="1"/>
              <a:t>Ле</a:t>
            </a:r>
            <a:r>
              <a:rPr lang="ru-RU" sz="1600" dirty="0"/>
              <a:t> Пен. </a:t>
            </a:r>
            <a:endParaRPr lang="en-US" sz="1600" dirty="0"/>
          </a:p>
          <a:p>
            <a:r>
              <a:rPr lang="ru-RU" sz="1600" dirty="0"/>
              <a:t>Макрон заключает </a:t>
            </a:r>
            <a:r>
              <a:rPr lang="ru-RU" sz="1600" b="1" dirty="0"/>
              <a:t>союз с  центристом Франсуа </a:t>
            </a:r>
            <a:r>
              <a:rPr lang="ru-RU" sz="1600" b="1" dirty="0" err="1"/>
              <a:t>Байру</a:t>
            </a:r>
            <a:r>
              <a:rPr lang="ru-RU" sz="1600" dirty="0"/>
              <a:t>, своим прямым идеологическим конкурентом, электорат  которого (около 5%) почти полностью переходит на его сторону (к нему присоединились 73% бывших избирателей </a:t>
            </a:r>
            <a:r>
              <a:rPr lang="ru-RU" sz="1600" dirty="0" err="1"/>
              <a:t>Байру</a:t>
            </a:r>
            <a:r>
              <a:rPr lang="ru-RU" sz="1600" dirty="0"/>
              <a:t>, а к Фийону- только 11%</a:t>
            </a:r>
            <a:r>
              <a:rPr lang="en-US" sz="1600" dirty="0"/>
              <a:t> - </a:t>
            </a:r>
            <a:r>
              <a:rPr lang="ru-RU" sz="1600" i="1" dirty="0" err="1"/>
              <a:t>Kantar</a:t>
            </a:r>
            <a:r>
              <a:rPr lang="ru-RU" sz="1600" i="1" dirty="0"/>
              <a:t> </a:t>
            </a:r>
            <a:r>
              <a:rPr lang="ru-RU" sz="1600" i="1" dirty="0" err="1"/>
              <a:t>Sofres</a:t>
            </a:r>
            <a:r>
              <a:rPr lang="ru-RU" sz="1600" i="1" dirty="0"/>
              <a:t> </a:t>
            </a:r>
            <a:r>
              <a:rPr lang="ru-RU" sz="1600" i="1" dirty="0" err="1"/>
              <a:t>Onepoint</a:t>
            </a:r>
            <a:r>
              <a:rPr lang="ru-RU" sz="1600" dirty="0"/>
              <a:t>).   </a:t>
            </a:r>
          </a:p>
          <a:p>
            <a:r>
              <a:rPr lang="ru-RU" sz="1600" dirty="0"/>
              <a:t> У Макрона </a:t>
            </a:r>
            <a:r>
              <a:rPr lang="ru-RU" sz="1600" b="1" dirty="0"/>
              <a:t>нет конкурентов ни на левоцентристском поле, ни на правоцентристском фланге</a:t>
            </a:r>
            <a:r>
              <a:rPr lang="ru-RU" sz="1600" dirty="0"/>
              <a:t>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86046" y="4975491"/>
            <a:ext cx="10419906" cy="1323439"/>
          </a:xfrm>
          <a:prstGeom prst="rect">
            <a:avLst/>
          </a:prstGeom>
          <a:solidFill>
            <a:srgbClr val="FF9999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/>
              <a:t>Избиратели, располагая кандидатов по десятибалльной шкале левые-правые, отмечают </a:t>
            </a:r>
            <a:r>
              <a:rPr lang="ru-RU" sz="1600" dirty="0" err="1"/>
              <a:t>Меланшона</a:t>
            </a:r>
            <a:r>
              <a:rPr lang="ru-RU" sz="1600" dirty="0"/>
              <a:t> на уровне 1,5 , Амона - 2,8, другом фланге – Фийона на уровне  8,1 и мадам </a:t>
            </a:r>
            <a:r>
              <a:rPr lang="ru-RU" sz="1600" dirty="0" err="1"/>
              <a:t>Ле</a:t>
            </a:r>
            <a:r>
              <a:rPr lang="ru-RU" sz="1600" dirty="0"/>
              <a:t> Пен -9,1. </a:t>
            </a:r>
          </a:p>
          <a:p>
            <a:endParaRPr lang="ru-RU" sz="1600" dirty="0"/>
          </a:p>
          <a:p>
            <a:r>
              <a:rPr lang="ru-RU" sz="1600" b="1" dirty="0"/>
              <a:t>Весь центр свободен, его занимает Макрон с оценкой в 5,2, получая также 22% голосов левых избирателей и 16% правых избирателей  </a:t>
            </a:r>
            <a:r>
              <a:rPr lang="ru-RU" sz="1600" i="1" dirty="0"/>
              <a:t>(«Фонд Жана Жореса», CEVIPOF)</a:t>
            </a:r>
          </a:p>
        </p:txBody>
      </p:sp>
    </p:spTree>
    <p:extLst>
      <p:ext uri="{BB962C8B-B14F-4D97-AF65-F5344CB8AC3E}">
        <p14:creationId xmlns:p14="http://schemas.microsoft.com/office/powerpoint/2010/main" val="611924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solidFill>
                  <a:schemeClr val="tx1"/>
                </a:solidFill>
              </a:rPr>
              <a:t>ЗАПАДНИ МАКРОНА </a:t>
            </a:r>
            <a:r>
              <a:rPr lang="ru-RU" i="1" cap="none" dirty="0">
                <a:solidFill>
                  <a:schemeClr val="tx1"/>
                </a:solidFill>
              </a:rPr>
              <a:t>(</a:t>
            </a:r>
            <a:r>
              <a:rPr lang="en-US" i="1" cap="none" dirty="0">
                <a:solidFill>
                  <a:schemeClr val="tx1"/>
                </a:solidFill>
              </a:rPr>
              <a:t>LE POINT</a:t>
            </a:r>
            <a:r>
              <a:rPr lang="ru-RU" i="1" cap="none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9312" y="1591294"/>
            <a:ext cx="10902247" cy="5646717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/>
              <a:t>«Политическая незрелость», </a:t>
            </a:r>
            <a:r>
              <a:rPr lang="ru-RU" sz="1600" dirty="0"/>
              <a:t>отсутствие политического опыта. ОДНАКО Макрон превратил это в преимущество, он назвал «политический опыт» французских политиков «культурой междусобойчика», признавая, что «именно этого опыта у меня нет», </a:t>
            </a:r>
            <a:r>
              <a:rPr lang="ru-RU" sz="1600" b="1" dirty="0"/>
              <a:t>противопоставив себя всему политическому истеблишменту. </a:t>
            </a:r>
          </a:p>
          <a:p>
            <a:pPr algn="just"/>
            <a:r>
              <a:rPr lang="ru-RU" sz="1600" b="1" dirty="0"/>
              <a:t>Проблема глобализации. </a:t>
            </a:r>
            <a:r>
              <a:rPr lang="ru-RU" sz="1600" dirty="0"/>
              <a:t>Для Э. Макрона глобализация есть объективная реальность, к которой, конечно, нужно приспособиться, но  ни в коем случае не отвергать её. </a:t>
            </a:r>
            <a:r>
              <a:rPr lang="en-US" sz="1600" dirty="0">
                <a:sym typeface="Wingdings" panose="05000000000000000000" pitchFamily="2" charset="2"/>
              </a:rPr>
              <a:t> </a:t>
            </a:r>
            <a:r>
              <a:rPr lang="ru-RU" sz="1600" dirty="0"/>
              <a:t>таким образом он превращается в идеальную боксерскую грушу М</a:t>
            </a:r>
            <a:r>
              <a:rPr lang="en-US" sz="1600" dirty="0"/>
              <a:t>.</a:t>
            </a:r>
            <a:r>
              <a:rPr lang="ru-RU" sz="1600" dirty="0" err="1"/>
              <a:t>Ле</a:t>
            </a:r>
            <a:r>
              <a:rPr lang="ru-RU" sz="1600" dirty="0"/>
              <a:t> Пен. Таким образом, Макрону важно не попасть в ловушку пропаганды «счастливой глобализации», которая, будет отвергнута   избирателями. </a:t>
            </a:r>
          </a:p>
          <a:p>
            <a:pPr algn="just"/>
            <a:r>
              <a:rPr lang="ru-RU" sz="1600" b="1" dirty="0"/>
              <a:t>Проблема французской культуры и французской идентичности</a:t>
            </a:r>
            <a:r>
              <a:rPr lang="ru-RU" sz="1600" dirty="0"/>
              <a:t>. Макрон заявил, что «не существует французской культуры, а есть культура во Франции и она разнообразна. Защищая  открытость по отношению к культурам, представленным во Франции, Макрон фактически отвергает доминирующую среди правых позицию «закрытого общества».</a:t>
            </a:r>
          </a:p>
          <a:p>
            <a:pPr algn="just"/>
            <a:r>
              <a:rPr lang="ru-RU" sz="1600" b="1" dirty="0"/>
              <a:t>Макрон -  «клон» Олланда. </a:t>
            </a:r>
            <a:r>
              <a:rPr lang="ru-RU" sz="1600" dirty="0"/>
              <a:t>Это представление подкрепляется историческими связями Макрона с президентом и все возрастающей ориентацией министров Олланда и лидеров соцпартии на движение «В путь!», ОДНАКО Макрон не дает никаких оснований считать его тайным фаворитом действующего президента (обвинения выдвигал Фийон). </a:t>
            </a:r>
          </a:p>
          <a:p>
            <a:pPr algn="just"/>
            <a:r>
              <a:rPr lang="ru-RU" sz="1600" b="1" dirty="0"/>
              <a:t>Рыхлость электората </a:t>
            </a:r>
            <a:r>
              <a:rPr lang="ru-RU" sz="1600" dirty="0"/>
              <a:t>Макрона, переток электората к Ж.-Л. </a:t>
            </a:r>
            <a:r>
              <a:rPr lang="ru-RU" sz="1600" dirty="0" err="1"/>
              <a:t>Меланшону</a:t>
            </a:r>
            <a:r>
              <a:rPr lang="ru-RU" sz="1600" dirty="0"/>
              <a:t>. </a:t>
            </a:r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18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Агрегированные результаты  опросов 11 институтов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>в первом туре (в %)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8784" y="1874232"/>
            <a:ext cx="9382643" cy="4812152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667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Голосование в первом туре (на 12 апреля)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7</a:t>
            </a:fld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412750" y="2276477"/>
            <a:ext cx="2266950" cy="2235556"/>
            <a:chOff x="550880" y="2558692"/>
            <a:chExt cx="2266950" cy="2235556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0405" y="4089555"/>
              <a:ext cx="1704975" cy="257175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405" y="4575173"/>
              <a:ext cx="2257425" cy="219075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0880" y="2558692"/>
              <a:ext cx="1743075" cy="266700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0880" y="3078162"/>
              <a:ext cx="2076450" cy="219075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0880" y="3569571"/>
              <a:ext cx="1714500" cy="247650"/>
            </a:xfrm>
            <a:prstGeom prst="rect">
              <a:avLst/>
            </a:prstGeom>
          </p:spPr>
        </p:pic>
      </p:grpSp>
      <p:pic>
        <p:nvPicPr>
          <p:cNvPr id="12" name="Объект 3"/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3168933" y="1969924"/>
            <a:ext cx="7492929" cy="4351338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3829298" y="6321262"/>
            <a:ext cx="7416746" cy="307777"/>
            <a:chOff x="3009900" y="6176963"/>
            <a:chExt cx="7416746" cy="307777"/>
          </a:xfrm>
        </p:grpSpPr>
        <p:sp>
          <p:nvSpPr>
            <p:cNvPr id="14" name="TextBox 13"/>
            <p:cNvSpPr txBox="1"/>
            <p:nvPr/>
          </p:nvSpPr>
          <p:spPr>
            <a:xfrm>
              <a:off x="3009900" y="6176963"/>
              <a:ext cx="118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13 февраля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46600" y="6176963"/>
              <a:ext cx="1155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27 февраля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69000" y="6176963"/>
              <a:ext cx="93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13 марта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93000" y="6176963"/>
              <a:ext cx="118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27 марта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309082" y="6176963"/>
              <a:ext cx="1117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12 апреля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401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Голосование во Втором туре (на 12 апреля)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8</a:t>
            </a:fld>
            <a:endParaRPr lang="ru-RU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563" y="2180496"/>
            <a:ext cx="4733925" cy="2190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8438" y="4660171"/>
            <a:ext cx="4591050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91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«Как вы думаете, кто будет избран Президентом Республики 7 мая?»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D095C-A511-4096-94E4-AC1997FBF626}" type="slidenum">
              <a:rPr lang="ru-RU" smtClean="0"/>
              <a:t>9</a:t>
            </a:fld>
            <a:endParaRPr lang="ru-RU"/>
          </a:p>
        </p:txBody>
      </p:sp>
      <p:pic>
        <p:nvPicPr>
          <p:cNvPr id="6" name="Объект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621" y="1787361"/>
            <a:ext cx="7652679" cy="4351338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448376" y="2718268"/>
            <a:ext cx="2266950" cy="2235556"/>
            <a:chOff x="550880" y="2558692"/>
            <a:chExt cx="2266950" cy="2235556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405" y="4089555"/>
              <a:ext cx="1704975" cy="257175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0405" y="4575173"/>
              <a:ext cx="2257425" cy="219075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0880" y="2558692"/>
              <a:ext cx="1743075" cy="266700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50880" y="3078162"/>
              <a:ext cx="2076450" cy="219075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50880" y="3569571"/>
              <a:ext cx="1714500" cy="247650"/>
            </a:xfrm>
            <a:prstGeom prst="rect">
              <a:avLst/>
            </a:prstGeom>
          </p:spPr>
        </p:pic>
      </p:grpSp>
      <p:grpSp>
        <p:nvGrpSpPr>
          <p:cNvPr id="13" name="Группа 12"/>
          <p:cNvGrpSpPr/>
          <p:nvPr/>
        </p:nvGrpSpPr>
        <p:grpSpPr>
          <a:xfrm>
            <a:off x="3556165" y="6210104"/>
            <a:ext cx="7416746" cy="307777"/>
            <a:chOff x="3009900" y="6176963"/>
            <a:chExt cx="7416746" cy="307777"/>
          </a:xfrm>
        </p:grpSpPr>
        <p:sp>
          <p:nvSpPr>
            <p:cNvPr id="14" name="TextBox 13"/>
            <p:cNvSpPr txBox="1"/>
            <p:nvPr/>
          </p:nvSpPr>
          <p:spPr>
            <a:xfrm>
              <a:off x="3009900" y="6176963"/>
              <a:ext cx="118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13 февраля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546600" y="6176963"/>
              <a:ext cx="1155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27 февраля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69000" y="6176963"/>
              <a:ext cx="939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13 марта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493000" y="6176963"/>
              <a:ext cx="11811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27 марта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309082" y="6176963"/>
              <a:ext cx="11175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/>
                <a:t>12 апреля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6723548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1872</TotalTime>
  <Words>2193</Words>
  <Application>Microsoft Office PowerPoint</Application>
  <PresentationFormat>Широкоэкранный</PresentationFormat>
  <Paragraphs>230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 Unicode MS</vt:lpstr>
      <vt:lpstr>Arial</vt:lpstr>
      <vt:lpstr>Calibri</vt:lpstr>
      <vt:lpstr>Corbel</vt:lpstr>
      <vt:lpstr>Gill Sans MT</vt:lpstr>
      <vt:lpstr>Helvetica</vt:lpstr>
      <vt:lpstr>Times New Roman</vt:lpstr>
      <vt:lpstr>Wingdings</vt:lpstr>
      <vt:lpstr>Wingdings 2</vt:lpstr>
      <vt:lpstr>Дивиденд</vt:lpstr>
      <vt:lpstr>Франция перед первым туром 2017</vt:lpstr>
      <vt:lpstr>ЭММАНЮЭЛЬ МАКРОН- КАНДИДАТ «ОТ ПРОТИВНОГО»</vt:lpstr>
      <vt:lpstr>ЭММАНЮЭЛЬ МАКРОН- КАНДИДАТ «ДЛЯ ВСЕХ»</vt:lpstr>
      <vt:lpstr>ЭММАНЮЭЛЬ МАКРОН И КРИЗИС ПАРТИЙНЫХ ИНСТИТУТОВ</vt:lpstr>
      <vt:lpstr>ЗАПАДНИ МАКРОНА (LE POINT)</vt:lpstr>
      <vt:lpstr>Агрегированные результаты  опросов 11 институтов  в первом туре (в %)</vt:lpstr>
      <vt:lpstr>Голосование в первом туре (на 12 апреля)</vt:lpstr>
      <vt:lpstr>Голосование во Втором туре (на 12 апреля)</vt:lpstr>
      <vt:lpstr>«Как вы думаете, кто будет избран Президентом Республики 7 мая?»</vt:lpstr>
      <vt:lpstr>«Кого бы вы хотели бы видеть избранным Президентом Республики 7 мая?»</vt:lpstr>
      <vt:lpstr>идеологические и конъюнктурные избиратели</vt:lpstr>
      <vt:lpstr>самая драматичная кампания с 1965 года</vt:lpstr>
      <vt:lpstr>Растаскивание электората Б. Амона</vt:lpstr>
      <vt:lpstr>Новая «банда четырех» во французской политике?</vt:lpstr>
      <vt:lpstr>«БЕРМУДСКИЙ ТРЕУГОЛЬНИК» ПРЕЗИДЕНТСКИХ ВЫБОРОВ</vt:lpstr>
      <vt:lpstr>Может ли меланшон выйти во второй тур?</vt:lpstr>
      <vt:lpstr>Переломит ли фийон «пенелопагейт»?</vt:lpstr>
      <vt:lpstr>Переломит ли фийон «пенелопагейт»? Аргументы за</vt:lpstr>
      <vt:lpstr>Сохранит ли Марин ле пен свое лидерство?</vt:lpstr>
      <vt:lpstr>Твердые и колеблющиеся избиратели</vt:lpstr>
      <vt:lpstr>электорат Макрона остается самым хрупким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 Бажинов</dc:creator>
  <cp:lastModifiedBy>Илья Бажинов</cp:lastModifiedBy>
  <cp:revision>191</cp:revision>
  <cp:lastPrinted>2017-04-13T15:10:35Z</cp:lastPrinted>
  <dcterms:created xsi:type="dcterms:W3CDTF">2016-10-18T08:56:12Z</dcterms:created>
  <dcterms:modified xsi:type="dcterms:W3CDTF">2017-04-13T15:14:16Z</dcterms:modified>
</cp:coreProperties>
</file>